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48" r:id="rId5"/>
  </p:sldMasterIdLst>
  <p:notesMasterIdLst>
    <p:notesMasterId r:id="rId15"/>
  </p:notesMasterIdLst>
  <p:sldIdLst>
    <p:sldId id="256" r:id="rId6"/>
    <p:sldId id="258" r:id="rId7"/>
    <p:sldId id="268" r:id="rId8"/>
    <p:sldId id="261" r:id="rId9"/>
    <p:sldId id="262" r:id="rId10"/>
    <p:sldId id="265" r:id="rId11"/>
    <p:sldId id="264" r:id="rId12"/>
    <p:sldId id="269" r:id="rId13"/>
    <p:sldId id="266" r:id="rId1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181"/>
    <a:srgbClr val="D2002B"/>
    <a:srgbClr val="CF0023"/>
    <a:srgbClr val="B00000"/>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91" d="100"/>
          <a:sy n="91" d="100"/>
        </p:scale>
        <p:origin x="58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B4D5B8-66C2-4E73-B390-D35CE6A3E850}" type="datetimeFigureOut">
              <a:rPr lang="en-GB" smtClean="0"/>
              <a:t>18/10/2021</a:t>
            </a:fld>
            <a:endParaRPr lang="en-GB"/>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E8BD84-42D3-4BD6-BB04-48F230D60B9E}" type="slidenum">
              <a:rPr lang="en-GB" smtClean="0"/>
              <a:t>‹N›</a:t>
            </a:fld>
            <a:endParaRPr lang="en-GB"/>
          </a:p>
        </p:txBody>
      </p:sp>
    </p:spTree>
    <p:extLst>
      <p:ext uri="{BB962C8B-B14F-4D97-AF65-F5344CB8AC3E}">
        <p14:creationId xmlns:p14="http://schemas.microsoft.com/office/powerpoint/2010/main" val="13218968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GB" dirty="0"/>
              <a:t>Figure 7(a) it is possible to notice that the fault-related frequencies have low amplitude in comparison with all of the others spectra, especially the gearbox frequencies. In the presence of the bearing fault when the gear is in a good condition as Figure 7(b) shows, the amplitudes of the frequencies remain on the same approximated level. However, the appearance of frequency components in both spectra is inevitable in the closest region to the mesh frequency sidebands and its harmonics.</a:t>
            </a:r>
          </a:p>
          <a:p>
            <a:endParaRPr lang="en-GB" dirty="0"/>
          </a:p>
          <a:p>
            <a:endParaRPr lang="en-GB" dirty="0"/>
          </a:p>
          <a:p>
            <a:r>
              <a:rPr lang="en-GB" b="0" i="0" dirty="0">
                <a:solidFill>
                  <a:srgbClr val="000000"/>
                </a:solidFill>
                <a:effectLst/>
                <a:latin typeface="STIXGeneral-Regular"/>
              </a:rPr>
              <a:t>ball pass outer race frequency ( Hz),</a:t>
            </a:r>
            <a:endParaRPr lang="en-GB" dirty="0"/>
          </a:p>
        </p:txBody>
      </p:sp>
      <p:sp>
        <p:nvSpPr>
          <p:cNvPr id="4" name="Segnaposto numero diapositiva 3"/>
          <p:cNvSpPr>
            <a:spLocks noGrp="1"/>
          </p:cNvSpPr>
          <p:nvPr>
            <p:ph type="sldNum" sz="quarter" idx="5"/>
          </p:nvPr>
        </p:nvSpPr>
        <p:spPr/>
        <p:txBody>
          <a:bodyPr/>
          <a:lstStyle/>
          <a:p>
            <a:fld id="{F0E8BD84-42D3-4BD6-BB04-48F230D60B9E}" type="slidenum">
              <a:rPr lang="en-GB" smtClean="0"/>
              <a:t>3</a:t>
            </a:fld>
            <a:endParaRPr lang="en-GB"/>
          </a:p>
        </p:txBody>
      </p:sp>
    </p:spTree>
    <p:extLst>
      <p:ext uri="{BB962C8B-B14F-4D97-AF65-F5344CB8AC3E}">
        <p14:creationId xmlns:p14="http://schemas.microsoft.com/office/powerpoint/2010/main" val="20102180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Immagine della </a:t>
            </a:r>
            <a:r>
              <a:rPr lang="it-IT" dirty="0" err="1"/>
              <a:t>docker</a:t>
            </a:r>
            <a:r>
              <a:rPr lang="it-IT" dirty="0"/>
              <a:t> </a:t>
            </a:r>
            <a:r>
              <a:rPr lang="it-IT" dirty="0" err="1"/>
              <a:t>interface</a:t>
            </a:r>
            <a:endParaRPr lang="en-GB" dirty="0"/>
          </a:p>
        </p:txBody>
      </p:sp>
      <p:sp>
        <p:nvSpPr>
          <p:cNvPr id="4" name="Segnaposto numero diapositiva 3"/>
          <p:cNvSpPr>
            <a:spLocks noGrp="1"/>
          </p:cNvSpPr>
          <p:nvPr>
            <p:ph type="sldNum" sz="quarter" idx="5"/>
          </p:nvPr>
        </p:nvSpPr>
        <p:spPr/>
        <p:txBody>
          <a:bodyPr/>
          <a:lstStyle/>
          <a:p>
            <a:fld id="{F0E8BD84-42D3-4BD6-BB04-48F230D60B9E}" type="slidenum">
              <a:rPr lang="en-GB" smtClean="0"/>
              <a:t>5</a:t>
            </a:fld>
            <a:endParaRPr lang="en-GB"/>
          </a:p>
        </p:txBody>
      </p:sp>
    </p:spTree>
    <p:extLst>
      <p:ext uri="{BB962C8B-B14F-4D97-AF65-F5344CB8AC3E}">
        <p14:creationId xmlns:p14="http://schemas.microsoft.com/office/powerpoint/2010/main" val="5600789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Immagine degli errori e immagine dei parametri all’inizio</a:t>
            </a:r>
            <a:endParaRPr lang="en-GB" dirty="0"/>
          </a:p>
        </p:txBody>
      </p:sp>
      <p:sp>
        <p:nvSpPr>
          <p:cNvPr id="4" name="Segnaposto numero diapositiva 3"/>
          <p:cNvSpPr>
            <a:spLocks noGrp="1"/>
          </p:cNvSpPr>
          <p:nvPr>
            <p:ph type="sldNum" sz="quarter" idx="5"/>
          </p:nvPr>
        </p:nvSpPr>
        <p:spPr/>
        <p:txBody>
          <a:bodyPr/>
          <a:lstStyle/>
          <a:p>
            <a:fld id="{F0E8BD84-42D3-4BD6-BB04-48F230D60B9E}" type="slidenum">
              <a:rPr lang="en-GB" smtClean="0"/>
              <a:t>6</a:t>
            </a:fld>
            <a:endParaRPr lang="en-GB"/>
          </a:p>
        </p:txBody>
      </p:sp>
    </p:spTree>
    <p:extLst>
      <p:ext uri="{BB962C8B-B14F-4D97-AF65-F5344CB8AC3E}">
        <p14:creationId xmlns:p14="http://schemas.microsoft.com/office/powerpoint/2010/main" val="489617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6B1A460-380A-438B-B7C2-2BD8AC0990D6}"/>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F4CF019C-4E36-4649-8199-56F99C8C10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218EE01C-1CEF-459A-A3BA-7BB5F373BD3A}"/>
              </a:ext>
            </a:extLst>
          </p:cNvPr>
          <p:cNvSpPr>
            <a:spLocks noGrp="1"/>
          </p:cNvSpPr>
          <p:nvPr>
            <p:ph type="dt" sz="half" idx="10"/>
          </p:nvPr>
        </p:nvSpPr>
        <p:spPr/>
        <p:txBody>
          <a:bodyPr/>
          <a:lstStyle/>
          <a:p>
            <a:fld id="{82114DDF-A3B8-45B1-9B03-32DACA01B566}" type="datetime1">
              <a:rPr lang="it-IT" smtClean="0"/>
              <a:t>18/10/2021</a:t>
            </a:fld>
            <a:endParaRPr lang="it-IT" dirty="0"/>
          </a:p>
        </p:txBody>
      </p:sp>
      <p:sp>
        <p:nvSpPr>
          <p:cNvPr id="5" name="Segnaposto piè di pagina 4">
            <a:extLst>
              <a:ext uri="{FF2B5EF4-FFF2-40B4-BE49-F238E27FC236}">
                <a16:creationId xmlns:a16="http://schemas.microsoft.com/office/drawing/2014/main" id="{AB74E8EF-2C3B-4B4F-B035-7EE0A3DE63F9}"/>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A1E6BA7B-B6B9-4BC9-894F-278CA1776C1E}"/>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1757630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1FB8F5-2674-436B-B7C9-E2C0573AE827}"/>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F20A7D7-7466-4E15-83C7-08F811F80FBF}"/>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66213B4-81A0-4C7F-903B-55C58356F48D}"/>
              </a:ext>
            </a:extLst>
          </p:cNvPr>
          <p:cNvSpPr>
            <a:spLocks noGrp="1"/>
          </p:cNvSpPr>
          <p:nvPr>
            <p:ph type="dt" sz="half" idx="10"/>
          </p:nvPr>
        </p:nvSpPr>
        <p:spPr/>
        <p:txBody>
          <a:bodyPr/>
          <a:lstStyle/>
          <a:p>
            <a:fld id="{5C867BC1-B2F5-4060-B89D-D78C42B5CDD8}" type="datetime1">
              <a:rPr lang="it-IT" smtClean="0"/>
              <a:t>18/10/2021</a:t>
            </a:fld>
            <a:endParaRPr lang="it-IT" dirty="0"/>
          </a:p>
        </p:txBody>
      </p:sp>
      <p:sp>
        <p:nvSpPr>
          <p:cNvPr id="5" name="Segnaposto piè di pagina 4">
            <a:extLst>
              <a:ext uri="{FF2B5EF4-FFF2-40B4-BE49-F238E27FC236}">
                <a16:creationId xmlns:a16="http://schemas.microsoft.com/office/drawing/2014/main" id="{83646A7D-BE6D-49EA-A78F-0613621BE68C}"/>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34D48E55-6783-4F13-B7EB-CD566C3942DF}"/>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2121256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71804775-A96F-4B3F-8213-68BA848DFD05}"/>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4405C258-8E59-45C3-A685-B982BF6851E5}"/>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DCBB424-DD22-45D2-A6D3-B5B23C350F4C}"/>
              </a:ext>
            </a:extLst>
          </p:cNvPr>
          <p:cNvSpPr>
            <a:spLocks noGrp="1"/>
          </p:cNvSpPr>
          <p:nvPr>
            <p:ph type="dt" sz="half" idx="10"/>
          </p:nvPr>
        </p:nvSpPr>
        <p:spPr/>
        <p:txBody>
          <a:bodyPr/>
          <a:lstStyle/>
          <a:p>
            <a:fld id="{A9E7D048-7703-4751-98DB-F86AD03EABE2}" type="datetime1">
              <a:rPr lang="it-IT" smtClean="0"/>
              <a:t>18/10/2021</a:t>
            </a:fld>
            <a:endParaRPr lang="it-IT" dirty="0"/>
          </a:p>
        </p:txBody>
      </p:sp>
      <p:sp>
        <p:nvSpPr>
          <p:cNvPr id="5" name="Segnaposto piè di pagina 4">
            <a:extLst>
              <a:ext uri="{FF2B5EF4-FFF2-40B4-BE49-F238E27FC236}">
                <a16:creationId xmlns:a16="http://schemas.microsoft.com/office/drawing/2014/main" id="{3D8EB076-445F-4FEB-9258-ED1F49D04954}"/>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7404786D-4F52-4B0A-8175-F1967B05C263}"/>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4089513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ogo on red background">
    <p:bg>
      <p:bgPr>
        <a:solidFill>
          <a:srgbClr val="D2002B"/>
        </a:solidFill>
        <a:effectLst/>
      </p:bgPr>
    </p:bg>
    <p:spTree>
      <p:nvGrpSpPr>
        <p:cNvPr id="1" name=""/>
        <p:cNvGrpSpPr/>
        <p:nvPr/>
      </p:nvGrpSpPr>
      <p:grpSpPr>
        <a:xfrm>
          <a:off x="0" y="0"/>
          <a:ext cx="0" cy="0"/>
          <a:chOff x="0" y="0"/>
          <a:chExt cx="0" cy="0"/>
        </a:xfrm>
      </p:grpSpPr>
      <p:pic>
        <p:nvPicPr>
          <p:cNvPr id="3" name="Bilde 2">
            <a:extLst>
              <a:ext uri="{FF2B5EF4-FFF2-40B4-BE49-F238E27FC236}">
                <a16:creationId xmlns:a16="http://schemas.microsoft.com/office/drawing/2014/main" id="{2E5B0986-EDA4-E645-A2CC-7235DFEBFA32}"/>
              </a:ext>
            </a:extLst>
          </p:cNvPr>
          <p:cNvPicPr>
            <a:picLocks noChangeAspect="1"/>
          </p:cNvPicPr>
          <p:nvPr userDrawn="1"/>
        </p:nvPicPr>
        <p:blipFill>
          <a:blip r:embed="rId2"/>
          <a:stretch>
            <a:fillRect/>
          </a:stretch>
        </p:blipFill>
        <p:spPr>
          <a:xfrm>
            <a:off x="3771900" y="2997200"/>
            <a:ext cx="4648200" cy="863600"/>
          </a:xfrm>
          <a:prstGeom prst="rect">
            <a:avLst/>
          </a:prstGeom>
        </p:spPr>
      </p:pic>
    </p:spTree>
    <p:extLst>
      <p:ext uri="{BB962C8B-B14F-4D97-AF65-F5344CB8AC3E}">
        <p14:creationId xmlns:p14="http://schemas.microsoft.com/office/powerpoint/2010/main" val="2670052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C0E0D53-7BE8-4398-943E-0D682064A540}"/>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A2DE32D-8090-4787-A5BA-4B26E0AB9EB3}"/>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4D79B57-A711-4A4C-B9AB-2178AD24B575}"/>
              </a:ext>
            </a:extLst>
          </p:cNvPr>
          <p:cNvSpPr>
            <a:spLocks noGrp="1"/>
          </p:cNvSpPr>
          <p:nvPr>
            <p:ph type="dt" sz="half" idx="10"/>
          </p:nvPr>
        </p:nvSpPr>
        <p:spPr/>
        <p:txBody>
          <a:bodyPr/>
          <a:lstStyle/>
          <a:p>
            <a:fld id="{3DCB4777-4C62-4BF9-8B58-6967D55AB6CB}" type="datetime1">
              <a:rPr lang="it-IT" smtClean="0"/>
              <a:t>18/10/2021</a:t>
            </a:fld>
            <a:endParaRPr lang="it-IT" dirty="0"/>
          </a:p>
        </p:txBody>
      </p:sp>
      <p:sp>
        <p:nvSpPr>
          <p:cNvPr id="5" name="Segnaposto piè di pagina 4">
            <a:extLst>
              <a:ext uri="{FF2B5EF4-FFF2-40B4-BE49-F238E27FC236}">
                <a16:creationId xmlns:a16="http://schemas.microsoft.com/office/drawing/2014/main" id="{F0D4EFFA-4E59-4618-ABB8-E5FAB2BD967A}"/>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42614584-E68D-461F-BDBA-48B76B55C8BB}"/>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1091955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805CF06-646B-4CCB-9D66-F8BB3AE7875A}"/>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64FD9A6A-F653-4F25-ABAF-35368E00D2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AB6369C9-17FA-4DAB-8007-7C871101265B}"/>
              </a:ext>
            </a:extLst>
          </p:cNvPr>
          <p:cNvSpPr>
            <a:spLocks noGrp="1"/>
          </p:cNvSpPr>
          <p:nvPr>
            <p:ph type="dt" sz="half" idx="10"/>
          </p:nvPr>
        </p:nvSpPr>
        <p:spPr/>
        <p:txBody>
          <a:bodyPr/>
          <a:lstStyle/>
          <a:p>
            <a:fld id="{707674F3-BE36-4D84-ADFF-34BE119BBBC4}" type="datetime1">
              <a:rPr lang="it-IT" smtClean="0"/>
              <a:t>18/10/2021</a:t>
            </a:fld>
            <a:endParaRPr lang="it-IT" dirty="0"/>
          </a:p>
        </p:txBody>
      </p:sp>
      <p:sp>
        <p:nvSpPr>
          <p:cNvPr id="5" name="Segnaposto piè di pagina 4">
            <a:extLst>
              <a:ext uri="{FF2B5EF4-FFF2-40B4-BE49-F238E27FC236}">
                <a16:creationId xmlns:a16="http://schemas.microsoft.com/office/drawing/2014/main" id="{AC427CFA-42B6-44BB-9FDF-4122B969C8ED}"/>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CC0F0EF4-6D47-440D-8795-DE3FF7082528}"/>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1362957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7CE25E3-C137-47B2-B816-13B848403BE5}"/>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92C8B3E-C4FF-45C7-8705-BAE378CF806F}"/>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C535E9CA-E37D-4551-9B8E-19D796A2A9E6}"/>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EE601942-CBEE-4EF3-B14C-6D2DD760F38E}"/>
              </a:ext>
            </a:extLst>
          </p:cNvPr>
          <p:cNvSpPr>
            <a:spLocks noGrp="1"/>
          </p:cNvSpPr>
          <p:nvPr>
            <p:ph type="dt" sz="half" idx="10"/>
          </p:nvPr>
        </p:nvSpPr>
        <p:spPr/>
        <p:txBody>
          <a:bodyPr/>
          <a:lstStyle/>
          <a:p>
            <a:fld id="{94873805-70B4-4DDE-8352-7CD538202537}" type="datetime1">
              <a:rPr lang="it-IT" smtClean="0"/>
              <a:t>18/10/2021</a:t>
            </a:fld>
            <a:endParaRPr lang="it-IT" dirty="0"/>
          </a:p>
        </p:txBody>
      </p:sp>
      <p:sp>
        <p:nvSpPr>
          <p:cNvPr id="6" name="Segnaposto piè di pagina 5">
            <a:extLst>
              <a:ext uri="{FF2B5EF4-FFF2-40B4-BE49-F238E27FC236}">
                <a16:creationId xmlns:a16="http://schemas.microsoft.com/office/drawing/2014/main" id="{FA337E51-68AA-4B64-B9DA-A8FBAC3AEA8C}"/>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56228DDB-DED9-4AE2-B4BA-DDCAA8E5999C}"/>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432049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3ECA8F-D16E-4EDA-992F-835BC97EF1F0}"/>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7D16934-9968-4C10-A06B-CF91F5AC7E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E1890994-87C5-43D7-8B57-BF07FC568ABE}"/>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18A38BEF-D486-4055-AF2F-505B4D219B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51371D9A-413A-4F0D-8C44-A6C57FB086BC}"/>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2E301029-DCB9-4768-93F0-D93D5B23E892}"/>
              </a:ext>
            </a:extLst>
          </p:cNvPr>
          <p:cNvSpPr>
            <a:spLocks noGrp="1"/>
          </p:cNvSpPr>
          <p:nvPr>
            <p:ph type="dt" sz="half" idx="10"/>
          </p:nvPr>
        </p:nvSpPr>
        <p:spPr/>
        <p:txBody>
          <a:bodyPr/>
          <a:lstStyle/>
          <a:p>
            <a:fld id="{C2D43481-4F18-4ED9-B0A8-063C9AE68A6B}" type="datetime1">
              <a:rPr lang="it-IT" smtClean="0"/>
              <a:t>18/10/2021</a:t>
            </a:fld>
            <a:endParaRPr lang="it-IT" dirty="0"/>
          </a:p>
        </p:txBody>
      </p:sp>
      <p:sp>
        <p:nvSpPr>
          <p:cNvPr id="8" name="Segnaposto piè di pagina 7">
            <a:extLst>
              <a:ext uri="{FF2B5EF4-FFF2-40B4-BE49-F238E27FC236}">
                <a16:creationId xmlns:a16="http://schemas.microsoft.com/office/drawing/2014/main" id="{CA790DF1-576F-4CD5-B2ED-238409DB9275}"/>
              </a:ext>
            </a:extLst>
          </p:cNvPr>
          <p:cNvSpPr>
            <a:spLocks noGrp="1"/>
          </p:cNvSpPr>
          <p:nvPr>
            <p:ph type="ftr" sz="quarter" idx="11"/>
          </p:nvPr>
        </p:nvSpPr>
        <p:spPr/>
        <p:txBody>
          <a:bodyPr/>
          <a:lstStyle/>
          <a:p>
            <a:endParaRPr lang="it-IT" dirty="0"/>
          </a:p>
        </p:txBody>
      </p:sp>
      <p:sp>
        <p:nvSpPr>
          <p:cNvPr id="9" name="Segnaposto numero diapositiva 8">
            <a:extLst>
              <a:ext uri="{FF2B5EF4-FFF2-40B4-BE49-F238E27FC236}">
                <a16:creationId xmlns:a16="http://schemas.microsoft.com/office/drawing/2014/main" id="{8963995E-AA65-49C1-81A1-34BAC4D85B3F}"/>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2907321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61ACD0-599D-41EC-80A6-2A65FE3330B6}"/>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D09F0F4A-15CB-43A0-95A3-34E8AF1B5B8B}"/>
              </a:ext>
            </a:extLst>
          </p:cNvPr>
          <p:cNvSpPr>
            <a:spLocks noGrp="1"/>
          </p:cNvSpPr>
          <p:nvPr>
            <p:ph type="dt" sz="half" idx="10"/>
          </p:nvPr>
        </p:nvSpPr>
        <p:spPr/>
        <p:txBody>
          <a:bodyPr/>
          <a:lstStyle/>
          <a:p>
            <a:fld id="{67197A3E-4327-4651-A5C1-4B4D965CB737}" type="datetime1">
              <a:rPr lang="it-IT" smtClean="0"/>
              <a:t>18/10/2021</a:t>
            </a:fld>
            <a:endParaRPr lang="it-IT" dirty="0"/>
          </a:p>
        </p:txBody>
      </p:sp>
      <p:sp>
        <p:nvSpPr>
          <p:cNvPr id="4" name="Segnaposto piè di pagina 3">
            <a:extLst>
              <a:ext uri="{FF2B5EF4-FFF2-40B4-BE49-F238E27FC236}">
                <a16:creationId xmlns:a16="http://schemas.microsoft.com/office/drawing/2014/main" id="{CCBF332F-78DE-447E-A384-47893646185F}"/>
              </a:ext>
            </a:extLst>
          </p:cNvPr>
          <p:cNvSpPr>
            <a:spLocks noGrp="1"/>
          </p:cNvSpPr>
          <p:nvPr>
            <p:ph type="ftr" sz="quarter" idx="11"/>
          </p:nvPr>
        </p:nvSpPr>
        <p:spPr/>
        <p:txBody>
          <a:bodyPr/>
          <a:lstStyle/>
          <a:p>
            <a:endParaRPr lang="it-IT" dirty="0"/>
          </a:p>
        </p:txBody>
      </p:sp>
      <p:sp>
        <p:nvSpPr>
          <p:cNvPr id="5" name="Segnaposto numero diapositiva 4">
            <a:extLst>
              <a:ext uri="{FF2B5EF4-FFF2-40B4-BE49-F238E27FC236}">
                <a16:creationId xmlns:a16="http://schemas.microsoft.com/office/drawing/2014/main" id="{EDA3B178-C5C9-445C-A58C-5A5C644C2789}"/>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2380440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1F150B84-B9EF-46A5-BE94-623A6038704D}"/>
              </a:ext>
            </a:extLst>
          </p:cNvPr>
          <p:cNvSpPr>
            <a:spLocks noGrp="1"/>
          </p:cNvSpPr>
          <p:nvPr>
            <p:ph type="dt" sz="half" idx="10"/>
          </p:nvPr>
        </p:nvSpPr>
        <p:spPr/>
        <p:txBody>
          <a:bodyPr/>
          <a:lstStyle/>
          <a:p>
            <a:fld id="{7BAA88FB-A54C-41AC-A115-6724CE6F0194}" type="datetime1">
              <a:rPr lang="it-IT" smtClean="0"/>
              <a:t>18/10/2021</a:t>
            </a:fld>
            <a:endParaRPr lang="it-IT" dirty="0"/>
          </a:p>
        </p:txBody>
      </p:sp>
      <p:sp>
        <p:nvSpPr>
          <p:cNvPr id="3" name="Segnaposto piè di pagina 2">
            <a:extLst>
              <a:ext uri="{FF2B5EF4-FFF2-40B4-BE49-F238E27FC236}">
                <a16:creationId xmlns:a16="http://schemas.microsoft.com/office/drawing/2014/main" id="{0EC8FF7E-EF69-432F-8910-A565CFB554B8}"/>
              </a:ext>
            </a:extLst>
          </p:cNvPr>
          <p:cNvSpPr>
            <a:spLocks noGrp="1"/>
          </p:cNvSpPr>
          <p:nvPr>
            <p:ph type="ftr" sz="quarter" idx="11"/>
          </p:nvPr>
        </p:nvSpPr>
        <p:spPr/>
        <p:txBody>
          <a:bodyPr/>
          <a:lstStyle/>
          <a:p>
            <a:endParaRPr lang="it-IT" dirty="0"/>
          </a:p>
        </p:txBody>
      </p:sp>
      <p:sp>
        <p:nvSpPr>
          <p:cNvPr id="4" name="Segnaposto numero diapositiva 3">
            <a:extLst>
              <a:ext uri="{FF2B5EF4-FFF2-40B4-BE49-F238E27FC236}">
                <a16:creationId xmlns:a16="http://schemas.microsoft.com/office/drawing/2014/main" id="{08326A75-D413-4BC5-AB32-A21C3DA05BDA}"/>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3231241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A255EB4-14C6-4C77-B41F-62800847887D}"/>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03A9C59-A9AD-4B39-BA7F-CE6044085F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762F7F04-9159-4273-9B90-A0AEF61D85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75F4C0FD-6298-4995-8CC8-13D265AA52E2}"/>
              </a:ext>
            </a:extLst>
          </p:cNvPr>
          <p:cNvSpPr>
            <a:spLocks noGrp="1"/>
          </p:cNvSpPr>
          <p:nvPr>
            <p:ph type="dt" sz="half" idx="10"/>
          </p:nvPr>
        </p:nvSpPr>
        <p:spPr/>
        <p:txBody>
          <a:bodyPr/>
          <a:lstStyle/>
          <a:p>
            <a:fld id="{257F949F-7320-49F7-BD9D-39C44062D0B4}" type="datetime1">
              <a:rPr lang="it-IT" smtClean="0"/>
              <a:t>18/10/2021</a:t>
            </a:fld>
            <a:endParaRPr lang="it-IT" dirty="0"/>
          </a:p>
        </p:txBody>
      </p:sp>
      <p:sp>
        <p:nvSpPr>
          <p:cNvPr id="6" name="Segnaposto piè di pagina 5">
            <a:extLst>
              <a:ext uri="{FF2B5EF4-FFF2-40B4-BE49-F238E27FC236}">
                <a16:creationId xmlns:a16="http://schemas.microsoft.com/office/drawing/2014/main" id="{C2C30B1B-2964-4798-8348-F943A3F12779}"/>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EF2483EE-53D3-44DD-A446-57785D8343BE}"/>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6392013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AA0BBAE-85BC-4911-BDD2-F80A04EFCE13}"/>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0C233CA5-38F3-4025-AE0E-20333B708F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dirty="0"/>
          </a:p>
        </p:txBody>
      </p:sp>
      <p:sp>
        <p:nvSpPr>
          <p:cNvPr id="4" name="Segnaposto testo 3">
            <a:extLst>
              <a:ext uri="{FF2B5EF4-FFF2-40B4-BE49-F238E27FC236}">
                <a16:creationId xmlns:a16="http://schemas.microsoft.com/office/drawing/2014/main" id="{9AD15743-C755-465F-B845-D7A503CB77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A8F01E4-30A9-4791-BA84-1F00B9B64FC7}"/>
              </a:ext>
            </a:extLst>
          </p:cNvPr>
          <p:cNvSpPr>
            <a:spLocks noGrp="1"/>
          </p:cNvSpPr>
          <p:nvPr>
            <p:ph type="dt" sz="half" idx="10"/>
          </p:nvPr>
        </p:nvSpPr>
        <p:spPr/>
        <p:txBody>
          <a:bodyPr/>
          <a:lstStyle/>
          <a:p>
            <a:fld id="{9CE99297-5316-4DB2-BF6D-C9A27E0766D1}" type="datetime1">
              <a:rPr lang="it-IT" smtClean="0"/>
              <a:t>18/10/2021</a:t>
            </a:fld>
            <a:endParaRPr lang="it-IT" dirty="0"/>
          </a:p>
        </p:txBody>
      </p:sp>
      <p:sp>
        <p:nvSpPr>
          <p:cNvPr id="6" name="Segnaposto piè di pagina 5">
            <a:extLst>
              <a:ext uri="{FF2B5EF4-FFF2-40B4-BE49-F238E27FC236}">
                <a16:creationId xmlns:a16="http://schemas.microsoft.com/office/drawing/2014/main" id="{25115F24-9845-4DDA-AEBA-1791AD68DEE5}"/>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F13FC300-8B70-4F63-94DB-D4071DF3C85D}"/>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3137680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5C88C99B-31EC-4270-B15A-BB74EC16A2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B8B7583B-0403-4209-BBCE-CCE99514B5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7E79D6BA-C2CD-4316-9275-C568BA3122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CE9049-65DF-44C8-8813-824DD6F50064}" type="datetime1">
              <a:rPr lang="it-IT" smtClean="0"/>
              <a:t>18/10/2021</a:t>
            </a:fld>
            <a:endParaRPr lang="it-IT" dirty="0"/>
          </a:p>
        </p:txBody>
      </p:sp>
      <p:sp>
        <p:nvSpPr>
          <p:cNvPr id="5" name="Segnaposto piè di pagina 4">
            <a:extLst>
              <a:ext uri="{FF2B5EF4-FFF2-40B4-BE49-F238E27FC236}">
                <a16:creationId xmlns:a16="http://schemas.microsoft.com/office/drawing/2014/main" id="{0DDA0C3B-2142-4723-B7C4-D454DDCB41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dirty="0"/>
          </a:p>
        </p:txBody>
      </p:sp>
      <p:sp>
        <p:nvSpPr>
          <p:cNvPr id="6" name="Segnaposto numero diapositiva 5">
            <a:extLst>
              <a:ext uri="{FF2B5EF4-FFF2-40B4-BE49-F238E27FC236}">
                <a16:creationId xmlns:a16="http://schemas.microsoft.com/office/drawing/2014/main" id="{A2BE1754-8DE3-4101-94C4-1D800A6CF7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EFBE49-BF21-459B-9EBD-711BD08E063A}" type="slidenum">
              <a:rPr lang="it-IT" smtClean="0"/>
              <a:t>‹N›</a:t>
            </a:fld>
            <a:endParaRPr lang="it-IT" dirty="0"/>
          </a:p>
        </p:txBody>
      </p:sp>
    </p:spTree>
    <p:extLst>
      <p:ext uri="{BB962C8B-B14F-4D97-AF65-F5344CB8AC3E}">
        <p14:creationId xmlns:p14="http://schemas.microsoft.com/office/powerpoint/2010/main" val="8838400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2"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Plassholder for tittel 1">
            <a:extLst>
              <a:ext uri="{FF2B5EF4-FFF2-40B4-BE49-F238E27FC236}">
                <a16:creationId xmlns:a16="http://schemas.microsoft.com/office/drawing/2014/main" id="{C1BAEA73-34F4-FC4E-A04E-D8CD13CC07AA}"/>
              </a:ext>
            </a:extLst>
          </p:cNvPr>
          <p:cNvSpPr>
            <a:spLocks noGrp="1"/>
          </p:cNvSpPr>
          <p:nvPr>
            <p:ph type="title"/>
          </p:nvPr>
        </p:nvSpPr>
        <p:spPr>
          <a:xfrm>
            <a:off x="961292" y="365125"/>
            <a:ext cx="10392508" cy="1325563"/>
          </a:xfrm>
          <a:prstGeom prst="rect">
            <a:avLst/>
          </a:prstGeom>
        </p:spPr>
        <p:txBody>
          <a:bodyPr vert="horz" lIns="91440" tIns="45720" rIns="91440" bIns="45720" rtlCol="0" anchor="ctr">
            <a:normAutofit/>
          </a:bodyPr>
          <a:lstStyle/>
          <a:p>
            <a:r>
              <a:rPr lang="nb-NO" dirty="0"/>
              <a:t>Klikk for å redigere tittelstil</a:t>
            </a:r>
          </a:p>
        </p:txBody>
      </p:sp>
      <p:sp>
        <p:nvSpPr>
          <p:cNvPr id="3" name="Plassholder for tekst 2">
            <a:extLst>
              <a:ext uri="{FF2B5EF4-FFF2-40B4-BE49-F238E27FC236}">
                <a16:creationId xmlns:a16="http://schemas.microsoft.com/office/drawing/2014/main" id="{21B6CA0A-85B8-2046-B593-F7CCB636AA74}"/>
              </a:ext>
            </a:extLst>
          </p:cNvPr>
          <p:cNvSpPr>
            <a:spLocks noGrp="1"/>
          </p:cNvSpPr>
          <p:nvPr>
            <p:ph type="body" idx="1"/>
          </p:nvPr>
        </p:nvSpPr>
        <p:spPr>
          <a:xfrm>
            <a:off x="961292" y="1825625"/>
            <a:ext cx="10392507" cy="4351338"/>
          </a:xfrm>
          <a:prstGeom prst="rect">
            <a:avLst/>
          </a:prstGeom>
        </p:spPr>
        <p:txBody>
          <a:bodyPr vert="horz" lIns="90000" tIns="45720" rIns="91440" bIns="45720" rtlCol="0">
            <a:normAutofit/>
          </a:bodyPr>
          <a:lstStyle/>
          <a:p>
            <a:r>
              <a:rPr lang="nb-NO" dirty="0"/>
              <a:t>Rediger tekststiler i malen
Andre nivå
Tredje nivå
Fjerde nivå
Femte nivå</a:t>
            </a:r>
          </a:p>
          <a:p>
            <a:pPr lvl="1"/>
            <a:r>
              <a:rPr lang="nb-NO" dirty="0"/>
              <a:t>Punkt under punktet	</a:t>
            </a:r>
          </a:p>
        </p:txBody>
      </p:sp>
      <p:sp>
        <p:nvSpPr>
          <p:cNvPr id="9" name="TekstSylinder 8">
            <a:extLst>
              <a:ext uri="{FF2B5EF4-FFF2-40B4-BE49-F238E27FC236}">
                <a16:creationId xmlns:a16="http://schemas.microsoft.com/office/drawing/2014/main" id="{1F616952-0E30-D94F-8510-46719335E800}"/>
              </a:ext>
            </a:extLst>
          </p:cNvPr>
          <p:cNvSpPr txBox="1"/>
          <p:nvPr userDrawn="1"/>
        </p:nvSpPr>
        <p:spPr>
          <a:xfrm>
            <a:off x="10007600" y="6553200"/>
            <a:ext cx="184731" cy="369332"/>
          </a:xfrm>
          <a:prstGeom prst="rect">
            <a:avLst/>
          </a:prstGeom>
          <a:noFill/>
        </p:spPr>
        <p:txBody>
          <a:bodyPr wrap="none" rtlCol="0">
            <a:spAutoFit/>
          </a:bodyPr>
          <a:lstStyle/>
          <a:p>
            <a:endParaRPr lang="nb-NO"/>
          </a:p>
        </p:txBody>
      </p:sp>
      <p:sp>
        <p:nvSpPr>
          <p:cNvPr id="4" name="Plassholder for lysbildenummer 3">
            <a:extLst>
              <a:ext uri="{FF2B5EF4-FFF2-40B4-BE49-F238E27FC236}">
                <a16:creationId xmlns:a16="http://schemas.microsoft.com/office/drawing/2014/main" id="{53AFE20B-E02E-FE4F-8D93-63F4E9E56FAA}"/>
              </a:ext>
            </a:extLst>
          </p:cNvPr>
          <p:cNvSpPr>
            <a:spLocks noGrp="1"/>
          </p:cNvSpPr>
          <p:nvPr>
            <p:ph type="sldNum" sz="quarter" idx="4"/>
          </p:nvPr>
        </p:nvSpPr>
        <p:spPr>
          <a:xfrm>
            <a:off x="10727473" y="6370637"/>
            <a:ext cx="1295400" cy="365125"/>
          </a:xfrm>
          <a:prstGeom prst="rect">
            <a:avLst/>
          </a:prstGeom>
        </p:spPr>
        <p:txBody>
          <a:bodyPr vert="horz" lIns="91440" tIns="45720" rIns="91440" bIns="45720" rtlCol="0" anchor="t"/>
          <a:lstStyle>
            <a:lvl1pPr algn="r">
              <a:defRPr sz="1200">
                <a:solidFill>
                  <a:schemeClr val="tx1">
                    <a:tint val="75000"/>
                  </a:schemeClr>
                </a:solidFill>
              </a:defRPr>
            </a:lvl1pPr>
          </a:lstStyle>
          <a:p>
            <a:fld id="{CB34E9FF-35ED-4746-A218-B58892FE7A5D}" type="slidenum">
              <a:rPr lang="nb-NO" smtClean="0"/>
              <a:t>‹N›</a:t>
            </a:fld>
            <a:endParaRPr lang="nb-NO"/>
          </a:p>
        </p:txBody>
      </p:sp>
    </p:spTree>
    <p:extLst>
      <p:ext uri="{BB962C8B-B14F-4D97-AF65-F5344CB8AC3E}">
        <p14:creationId xmlns:p14="http://schemas.microsoft.com/office/powerpoint/2010/main" val="1025947034"/>
      </p:ext>
    </p:extLst>
  </p:cSld>
  <p:clrMap bg1="lt1" tx1="dk1" bg2="lt2" tx2="dk2" accent1="accent1" accent2="accent2" accent3="accent3" accent4="accent4" accent5="accent5" accent6="accent6" hlink="hlink" folHlink="folHlink"/>
  <p:sldLayoutIdLst>
    <p:sldLayoutId id="2147483661" r:id="rId1"/>
  </p:sldLayoutIdLst>
  <p:hf hdr="0" ftr="0" dt="0"/>
  <p:txStyles>
    <p:titleStyle>
      <a:lvl1pPr algn="l" defTabSz="914400" rtl="0" eaLnBrk="1" latinLnBrk="0" hangingPunct="1">
        <a:lnSpc>
          <a:spcPct val="90000"/>
        </a:lnSpc>
        <a:spcBef>
          <a:spcPct val="0"/>
        </a:spcBef>
        <a:buNone/>
        <a:defRPr sz="2400" b="1" i="0" kern="1200">
          <a:solidFill>
            <a:schemeClr val="tx1"/>
          </a:solidFill>
          <a:latin typeface="Helvetica"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emf"/></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Ovale 6">
            <a:extLst>
              <a:ext uri="{FF2B5EF4-FFF2-40B4-BE49-F238E27FC236}">
                <a16:creationId xmlns:a16="http://schemas.microsoft.com/office/drawing/2014/main" id="{A96522D3-5490-4DBA-A083-F1E8FFF6C461}"/>
              </a:ext>
            </a:extLst>
          </p:cNvPr>
          <p:cNvSpPr/>
          <p:nvPr/>
        </p:nvSpPr>
        <p:spPr>
          <a:xfrm>
            <a:off x="6482881" y="-1027479"/>
            <a:ext cx="6739600" cy="6125326"/>
          </a:xfrm>
          <a:prstGeom prst="ellipse">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166027" y="6199461"/>
            <a:ext cx="9422296" cy="304041"/>
          </a:xfrm>
        </p:spPr>
        <p:txBody>
          <a:bodyPr>
            <a:normAutofit fontScale="92500" lnSpcReduction="10000"/>
          </a:bodyPr>
          <a:lstStyle/>
          <a:p>
            <a:r>
              <a:rPr lang="it-IT" sz="1800"/>
              <a:t>Gianluca Salata, 25/08/2021</a:t>
            </a:r>
            <a:endParaRPr lang="it-IT" sz="1800" dirty="0"/>
          </a:p>
        </p:txBody>
      </p:sp>
      <p:sp>
        <p:nvSpPr>
          <p:cNvPr id="2" name="Titolo 1">
            <a:extLst>
              <a:ext uri="{FF2B5EF4-FFF2-40B4-BE49-F238E27FC236}">
                <a16:creationId xmlns:a16="http://schemas.microsoft.com/office/drawing/2014/main" id="{8EAB6DB7-89B3-4C9D-B17A-6E5C095E4425}"/>
              </a:ext>
            </a:extLst>
          </p:cNvPr>
          <p:cNvSpPr>
            <a:spLocks noGrp="1"/>
          </p:cNvSpPr>
          <p:nvPr>
            <p:ph type="ctrTitle"/>
          </p:nvPr>
        </p:nvSpPr>
        <p:spPr>
          <a:xfrm>
            <a:off x="1644160" y="1543706"/>
            <a:ext cx="9422296" cy="812454"/>
          </a:xfrm>
        </p:spPr>
        <p:txBody>
          <a:bodyPr>
            <a:noAutofit/>
          </a:bodyPr>
          <a:lstStyle/>
          <a:p>
            <a:r>
              <a:rPr lang="it-IT" sz="4000" b="1" dirty="0">
                <a:latin typeface="Times New Roman" panose="02020603050405020304" pitchFamily="18" charset="0"/>
                <a:cs typeface="Times New Roman" panose="02020603050405020304" pitchFamily="18" charset="0"/>
              </a:rPr>
              <a:t>Online health status </a:t>
            </a:r>
            <a:r>
              <a:rPr lang="en-GB" sz="4000" b="1" dirty="0">
                <a:latin typeface="Times New Roman" panose="02020603050405020304" pitchFamily="18" charset="0"/>
                <a:cs typeface="Times New Roman" panose="02020603050405020304" pitchFamily="18" charset="0"/>
              </a:rPr>
              <a:t>detection</a:t>
            </a:r>
            <a:r>
              <a:rPr lang="it-IT" sz="4000" b="1" dirty="0">
                <a:latin typeface="Times New Roman" panose="02020603050405020304" pitchFamily="18" charset="0"/>
                <a:cs typeface="Times New Roman" panose="02020603050405020304" pitchFamily="18" charset="0"/>
              </a:rPr>
              <a:t> of a </a:t>
            </a:r>
            <a:r>
              <a:rPr lang="it-IT" sz="4000" b="1" dirty="0" err="1">
                <a:latin typeface="Times New Roman" panose="02020603050405020304" pitchFamily="18" charset="0"/>
                <a:cs typeface="Times New Roman" panose="02020603050405020304" pitchFamily="18" charset="0"/>
              </a:rPr>
              <a:t>motor</a:t>
            </a:r>
            <a:endParaRPr lang="it-IT" sz="4000" b="1" dirty="0">
              <a:latin typeface="Times New Roman" panose="02020603050405020304" pitchFamily="18" charset="0"/>
              <a:cs typeface="Times New Roman" panose="02020603050405020304" pitchFamily="18" charset="0"/>
            </a:endParaRPr>
          </a:p>
        </p:txBody>
      </p:sp>
      <p:sp>
        <p:nvSpPr>
          <p:cNvPr id="6" name="CasellaDiTesto 5">
            <a:extLst>
              <a:ext uri="{FF2B5EF4-FFF2-40B4-BE49-F238E27FC236}">
                <a16:creationId xmlns:a16="http://schemas.microsoft.com/office/drawing/2014/main" id="{8C3D8BF3-5BEB-4FD1-9D7A-0CE3BBD5AEDF}"/>
              </a:ext>
            </a:extLst>
          </p:cNvPr>
          <p:cNvSpPr txBox="1"/>
          <p:nvPr/>
        </p:nvSpPr>
        <p:spPr>
          <a:xfrm>
            <a:off x="214313" y="309711"/>
            <a:ext cx="4400550" cy="338554"/>
          </a:xfrm>
          <a:prstGeom prst="rect">
            <a:avLst/>
          </a:prstGeom>
          <a:noFill/>
        </p:spPr>
        <p:txBody>
          <a:bodyPr wrap="square" rtlCol="0">
            <a:spAutoFit/>
          </a:bodyPr>
          <a:lstStyle/>
          <a:p>
            <a:r>
              <a:rPr lang="it-IT" sz="1600" dirty="0">
                <a:latin typeface="Arial" panose="020B0604020202020204" pitchFamily="34" charset="0"/>
                <a:cs typeface="Arial" panose="020B0604020202020204" pitchFamily="34" charset="0"/>
              </a:rPr>
              <a:t>MAS513-Advanced </a:t>
            </a:r>
            <a:r>
              <a:rPr lang="it-IT" sz="1600" dirty="0" err="1">
                <a:latin typeface="Arial" panose="020B0604020202020204" pitchFamily="34" charset="0"/>
                <a:cs typeface="Arial" panose="020B0604020202020204" pitchFamily="34" charset="0"/>
              </a:rPr>
              <a:t>Robotics</a:t>
            </a:r>
            <a:r>
              <a:rPr lang="it-IT" sz="1600" dirty="0">
                <a:latin typeface="Arial" panose="020B0604020202020204" pitchFamily="34" charset="0"/>
                <a:cs typeface="Arial" panose="020B0604020202020204" pitchFamily="34" charset="0"/>
              </a:rPr>
              <a:t> project:</a:t>
            </a:r>
          </a:p>
        </p:txBody>
      </p:sp>
      <p:sp>
        <p:nvSpPr>
          <p:cNvPr id="4" name="CasellaDiTesto 3">
            <a:extLst>
              <a:ext uri="{FF2B5EF4-FFF2-40B4-BE49-F238E27FC236}">
                <a16:creationId xmlns:a16="http://schemas.microsoft.com/office/drawing/2014/main" id="{1FE8F2B9-F6BE-488E-9F7F-FD40B82F763A}"/>
              </a:ext>
            </a:extLst>
          </p:cNvPr>
          <p:cNvSpPr txBox="1"/>
          <p:nvPr/>
        </p:nvSpPr>
        <p:spPr>
          <a:xfrm>
            <a:off x="2465694" y="3021600"/>
            <a:ext cx="7260609" cy="646331"/>
          </a:xfrm>
          <a:prstGeom prst="rect">
            <a:avLst/>
          </a:prstGeom>
          <a:noFill/>
        </p:spPr>
        <p:txBody>
          <a:bodyPr wrap="square" rtlCol="0">
            <a:spAutoFit/>
          </a:bodyPr>
          <a:lstStyle/>
          <a:p>
            <a:r>
              <a:rPr lang="it-IT" b="1" dirty="0"/>
              <a:t>PROBLEM: </a:t>
            </a:r>
            <a:r>
              <a:rPr lang="it-IT" dirty="0"/>
              <a:t>Is it possible to determine the health status of the motor </a:t>
            </a:r>
            <a:r>
              <a:rPr lang="en-GB" dirty="0"/>
              <a:t>continuously</a:t>
            </a:r>
            <a:r>
              <a:rPr lang="it-IT" dirty="0"/>
              <a:t> </a:t>
            </a:r>
            <a:r>
              <a:rPr lang="en-GB" dirty="0"/>
              <a:t>using</a:t>
            </a:r>
            <a:r>
              <a:rPr lang="it-IT" dirty="0"/>
              <a:t> non-contact sensors and non-</a:t>
            </a:r>
            <a:r>
              <a:rPr lang="en-GB" dirty="0"/>
              <a:t>destructive</a:t>
            </a:r>
            <a:r>
              <a:rPr lang="it-IT" dirty="0"/>
              <a:t> testing?</a:t>
            </a:r>
          </a:p>
        </p:txBody>
      </p:sp>
      <p:sp>
        <p:nvSpPr>
          <p:cNvPr id="8" name="Segnaposto numero diapositiva 7">
            <a:extLst>
              <a:ext uri="{FF2B5EF4-FFF2-40B4-BE49-F238E27FC236}">
                <a16:creationId xmlns:a16="http://schemas.microsoft.com/office/drawing/2014/main" id="{0DC39D16-5B9F-4EB7-B1E4-816BC30AD72A}"/>
              </a:ext>
            </a:extLst>
          </p:cNvPr>
          <p:cNvSpPr>
            <a:spLocks noGrp="1"/>
          </p:cNvSpPr>
          <p:nvPr>
            <p:ph type="sldNum" sz="quarter" idx="12"/>
          </p:nvPr>
        </p:nvSpPr>
        <p:spPr/>
        <p:txBody>
          <a:bodyPr/>
          <a:lstStyle/>
          <a:p>
            <a:fld id="{9AEFBE49-BF21-459B-9EBD-711BD08E063A}" type="slidenum">
              <a:rPr lang="it-IT" smtClean="0">
                <a:solidFill>
                  <a:schemeClr val="tx1"/>
                </a:solidFill>
              </a:rPr>
              <a:t>1</a:t>
            </a:fld>
            <a:endParaRPr lang="it-IT" dirty="0">
              <a:solidFill>
                <a:schemeClr val="tx1"/>
              </a:solidFill>
            </a:endParaRPr>
          </a:p>
        </p:txBody>
      </p:sp>
      <p:pic>
        <p:nvPicPr>
          <p:cNvPr id="9" name="Immagine 8">
            <a:extLst>
              <a:ext uri="{FF2B5EF4-FFF2-40B4-BE49-F238E27FC236}">
                <a16:creationId xmlns:a16="http://schemas.microsoft.com/office/drawing/2014/main" id="{B4068AF2-4624-495B-BEB4-D90DB079B9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6300" y="6120363"/>
            <a:ext cx="1539398" cy="383139"/>
          </a:xfrm>
          <a:prstGeom prst="rect">
            <a:avLst/>
          </a:prstGeom>
        </p:spPr>
      </p:pic>
    </p:spTree>
    <p:extLst>
      <p:ext uri="{BB962C8B-B14F-4D97-AF65-F5344CB8AC3E}">
        <p14:creationId xmlns:p14="http://schemas.microsoft.com/office/powerpoint/2010/main" val="3219466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4235"/>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olo 1">
            <a:extLst>
              <a:ext uri="{FF2B5EF4-FFF2-40B4-BE49-F238E27FC236}">
                <a16:creationId xmlns:a16="http://schemas.microsoft.com/office/drawing/2014/main" id="{8EAB6DB7-89B3-4C9D-B17A-6E5C095E4425}"/>
              </a:ext>
            </a:extLst>
          </p:cNvPr>
          <p:cNvSpPr>
            <a:spLocks noGrp="1"/>
          </p:cNvSpPr>
          <p:nvPr>
            <p:ph type="ctrTitle"/>
          </p:nvPr>
        </p:nvSpPr>
        <p:spPr>
          <a:xfrm>
            <a:off x="215312" y="-14235"/>
            <a:ext cx="2600296" cy="724283"/>
          </a:xfrm>
        </p:spPr>
        <p:txBody>
          <a:bodyPr>
            <a:noAutofit/>
          </a:bodyPr>
          <a:lstStyle/>
          <a:p>
            <a:pPr algn="l"/>
            <a:r>
              <a:rPr lang="it-IT" sz="4000" b="1" dirty="0">
                <a:solidFill>
                  <a:schemeClr val="bg1"/>
                </a:solidFill>
                <a:cs typeface="Times New Roman" panose="02020603050405020304" pitchFamily="18" charset="0"/>
              </a:rPr>
              <a:t>State of art:</a:t>
            </a:r>
            <a:endParaRPr lang="it-IT" sz="3200" b="1" dirty="0">
              <a:solidFill>
                <a:schemeClr val="bg1"/>
              </a:solidFill>
              <a:latin typeface="Times New Roman" panose="02020603050405020304" pitchFamily="18" charset="0"/>
              <a:cs typeface="Times New Roman" panose="02020603050405020304" pitchFamily="18" charset="0"/>
            </a:endParaRPr>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40" name="CasellaDiTesto 3">
            <a:extLst>
              <a:ext uri="{FF2B5EF4-FFF2-40B4-BE49-F238E27FC236}">
                <a16:creationId xmlns:a16="http://schemas.microsoft.com/office/drawing/2014/main" id="{37E1FDF0-7931-47CD-8972-D061A2B82104}"/>
              </a:ext>
            </a:extLst>
          </p:cNvPr>
          <p:cNvSpPr txBox="1"/>
          <p:nvPr/>
        </p:nvSpPr>
        <p:spPr>
          <a:xfrm>
            <a:off x="454368" y="2024155"/>
            <a:ext cx="4521144" cy="369332"/>
          </a:xfrm>
          <a:prstGeom prst="rect">
            <a:avLst/>
          </a:prstGeom>
          <a:noFill/>
        </p:spPr>
        <p:txBody>
          <a:bodyPr wrap="square" rtlCol="0">
            <a:spAutoFit/>
          </a:bodyPr>
          <a:lstStyle/>
          <a:p>
            <a:r>
              <a:rPr lang="it-IT" b="1" dirty="0">
                <a:cs typeface="Times New Roman" panose="02020603050405020304" pitchFamily="18" charset="0"/>
              </a:rPr>
              <a:t>1) MCSA(</a:t>
            </a:r>
            <a:r>
              <a:rPr lang="it-IT" b="1" dirty="0" err="1">
                <a:cs typeface="Times New Roman" panose="02020603050405020304" pitchFamily="18" charset="0"/>
              </a:rPr>
              <a:t>motor</a:t>
            </a:r>
            <a:r>
              <a:rPr lang="it-IT" b="1" dirty="0">
                <a:cs typeface="Times New Roman" panose="02020603050405020304" pitchFamily="18" charset="0"/>
              </a:rPr>
              <a:t> </a:t>
            </a:r>
            <a:r>
              <a:rPr lang="it-IT" b="1" dirty="0" err="1">
                <a:cs typeface="Times New Roman" panose="02020603050405020304" pitchFamily="18" charset="0"/>
              </a:rPr>
              <a:t>current</a:t>
            </a:r>
            <a:r>
              <a:rPr lang="it-IT" b="1" dirty="0">
                <a:cs typeface="Times New Roman" panose="02020603050405020304" pitchFamily="18" charset="0"/>
              </a:rPr>
              <a:t> signature </a:t>
            </a:r>
            <a:r>
              <a:rPr lang="it-IT" b="1" dirty="0" err="1">
                <a:cs typeface="Times New Roman" panose="02020603050405020304" pitchFamily="18" charset="0"/>
              </a:rPr>
              <a:t>analysis</a:t>
            </a:r>
            <a:r>
              <a:rPr lang="it-IT" b="1" dirty="0">
                <a:cs typeface="Times New Roman" panose="02020603050405020304" pitchFamily="18" charset="0"/>
              </a:rPr>
              <a:t>)</a:t>
            </a:r>
            <a:endParaRPr lang="it-IT" b="1" dirty="0"/>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2</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2648" y="6346253"/>
            <a:ext cx="1626704" cy="405591"/>
          </a:xfrm>
          <a:prstGeom prst="rect">
            <a:avLst/>
          </a:prstGeom>
        </p:spPr>
      </p:pic>
      <p:sp>
        <p:nvSpPr>
          <p:cNvPr id="16" name="CasellaDiTesto 15">
            <a:extLst>
              <a:ext uri="{FF2B5EF4-FFF2-40B4-BE49-F238E27FC236}">
                <a16:creationId xmlns:a16="http://schemas.microsoft.com/office/drawing/2014/main" id="{C61BD190-37BB-42CB-B59E-30659372F714}"/>
              </a:ext>
            </a:extLst>
          </p:cNvPr>
          <p:cNvSpPr txBox="1"/>
          <p:nvPr/>
        </p:nvSpPr>
        <p:spPr>
          <a:xfrm>
            <a:off x="575265" y="2495127"/>
            <a:ext cx="4521144" cy="1569660"/>
          </a:xfrm>
          <a:prstGeom prst="rect">
            <a:avLst/>
          </a:prstGeom>
          <a:noFill/>
        </p:spPr>
        <p:txBody>
          <a:bodyPr wrap="square" rtlCol="0">
            <a:spAutoFit/>
          </a:bodyPr>
          <a:lstStyle/>
          <a:p>
            <a:r>
              <a:rPr lang="it-IT" sz="1600" dirty="0" err="1"/>
              <a:t>This</a:t>
            </a:r>
            <a:r>
              <a:rPr lang="it-IT" sz="1600" dirty="0"/>
              <a:t> </a:t>
            </a:r>
            <a:r>
              <a:rPr lang="en-GB" sz="1600" dirty="0"/>
              <a:t>method</a:t>
            </a:r>
            <a:r>
              <a:rPr lang="it-IT" sz="1600" dirty="0"/>
              <a:t> </a:t>
            </a:r>
            <a:r>
              <a:rPr lang="it-IT" sz="1600" dirty="0" err="1"/>
              <a:t>require</a:t>
            </a:r>
            <a:r>
              <a:rPr lang="it-IT" sz="1600" dirty="0"/>
              <a:t> to </a:t>
            </a:r>
            <a:r>
              <a:rPr lang="it-IT" sz="1600" dirty="0" err="1"/>
              <a:t>measure</a:t>
            </a:r>
            <a:r>
              <a:rPr lang="it-IT" sz="1600" dirty="0"/>
              <a:t> the </a:t>
            </a:r>
            <a:r>
              <a:rPr lang="it-IT" sz="1600" dirty="0" err="1"/>
              <a:t>variation</a:t>
            </a:r>
            <a:r>
              <a:rPr lang="it-IT" sz="1600" dirty="0"/>
              <a:t> of the </a:t>
            </a:r>
            <a:r>
              <a:rPr lang="it-IT" sz="1600" dirty="0" err="1"/>
              <a:t>absorbed</a:t>
            </a:r>
            <a:r>
              <a:rPr lang="it-IT" sz="1600" dirty="0"/>
              <a:t> </a:t>
            </a:r>
            <a:r>
              <a:rPr lang="it-IT" sz="1600" dirty="0" err="1"/>
              <a:t>current</a:t>
            </a:r>
            <a:r>
              <a:rPr lang="it-IT" sz="1600" dirty="0"/>
              <a:t> from the </a:t>
            </a:r>
            <a:r>
              <a:rPr lang="it-IT" sz="1600" dirty="0" err="1"/>
              <a:t>motor</a:t>
            </a:r>
            <a:r>
              <a:rPr lang="it-IT" sz="1600" dirty="0"/>
              <a:t>.</a:t>
            </a:r>
          </a:p>
          <a:p>
            <a:r>
              <a:rPr lang="it-IT" sz="1600" dirty="0"/>
              <a:t>From the </a:t>
            </a:r>
            <a:r>
              <a:rPr lang="it-IT" sz="1600" dirty="0" err="1"/>
              <a:t>current</a:t>
            </a:r>
            <a:r>
              <a:rPr lang="it-IT" sz="1600" dirty="0"/>
              <a:t> </a:t>
            </a:r>
            <a:r>
              <a:rPr lang="it-IT" sz="1600" dirty="0" err="1"/>
              <a:t>spectra</a:t>
            </a:r>
            <a:r>
              <a:rPr lang="it-IT" sz="1600" dirty="0"/>
              <a:t> </a:t>
            </a:r>
            <a:r>
              <a:rPr lang="it-IT" sz="1600" dirty="0" err="1"/>
              <a:t>is</a:t>
            </a:r>
            <a:r>
              <a:rPr lang="it-IT" sz="1600" dirty="0"/>
              <a:t> </a:t>
            </a:r>
            <a:r>
              <a:rPr lang="it-IT" sz="1600" dirty="0" err="1"/>
              <a:t>able</a:t>
            </a:r>
            <a:r>
              <a:rPr lang="it-IT" sz="1600" dirty="0"/>
              <a:t> to </a:t>
            </a:r>
            <a:r>
              <a:rPr lang="it-IT" sz="1600" dirty="0" err="1"/>
              <a:t>identify</a:t>
            </a:r>
            <a:r>
              <a:rPr lang="it-IT" sz="1600" dirty="0"/>
              <a:t> </a:t>
            </a:r>
            <a:r>
              <a:rPr lang="it-IT" sz="1600" dirty="0" err="1"/>
              <a:t>motor’s</a:t>
            </a:r>
            <a:r>
              <a:rPr lang="it-IT" sz="1600" dirty="0"/>
              <a:t> fault thanks to a </a:t>
            </a:r>
            <a:r>
              <a:rPr lang="it-IT" sz="1600" dirty="0" err="1"/>
              <a:t>specific</a:t>
            </a:r>
            <a:r>
              <a:rPr lang="it-IT" sz="1600" dirty="0"/>
              <a:t> </a:t>
            </a:r>
            <a:r>
              <a:rPr lang="it-IT" sz="1600" dirty="0" err="1"/>
              <a:t>relationship</a:t>
            </a:r>
            <a:r>
              <a:rPr lang="it-IT" sz="1600" dirty="0"/>
              <a:t>.</a:t>
            </a:r>
          </a:p>
          <a:p>
            <a:r>
              <a:rPr lang="it-IT" sz="1600" dirty="0"/>
              <a:t>For </a:t>
            </a:r>
            <a:r>
              <a:rPr lang="it-IT" sz="1600" dirty="0" err="1"/>
              <a:t>example</a:t>
            </a:r>
            <a:r>
              <a:rPr lang="it-IT" sz="1600" dirty="0"/>
              <a:t>, the frequency </a:t>
            </a:r>
            <a:r>
              <a:rPr lang="it-IT" sz="1600" dirty="0" err="1"/>
              <a:t>related</a:t>
            </a:r>
            <a:r>
              <a:rPr lang="it-IT" sz="1600" dirty="0"/>
              <a:t> to an air gap(</a:t>
            </a:r>
            <a:r>
              <a:rPr lang="it-IT" sz="1600" dirty="0" err="1"/>
              <a:t>eccentricity</a:t>
            </a:r>
            <a:r>
              <a:rPr lang="it-IT" sz="1600" dirty="0"/>
              <a:t>):</a:t>
            </a:r>
            <a:endParaRPr lang="en-GB" sz="1600" dirty="0"/>
          </a:p>
        </p:txBody>
      </p:sp>
      <p:sp>
        <p:nvSpPr>
          <p:cNvPr id="15" name="CasellaDiTesto 14">
            <a:extLst>
              <a:ext uri="{FF2B5EF4-FFF2-40B4-BE49-F238E27FC236}">
                <a16:creationId xmlns:a16="http://schemas.microsoft.com/office/drawing/2014/main" id="{56F9EFF1-8197-4E6B-8919-974D349D97D9}"/>
              </a:ext>
            </a:extLst>
          </p:cNvPr>
          <p:cNvSpPr txBox="1"/>
          <p:nvPr/>
        </p:nvSpPr>
        <p:spPr>
          <a:xfrm>
            <a:off x="215312" y="800389"/>
            <a:ext cx="7095140" cy="369332"/>
          </a:xfrm>
          <a:prstGeom prst="rect">
            <a:avLst/>
          </a:prstGeom>
          <a:noFill/>
        </p:spPr>
        <p:txBody>
          <a:bodyPr wrap="square">
            <a:spAutoFit/>
          </a:bodyPr>
          <a:lstStyle/>
          <a:p>
            <a:r>
              <a:rPr lang="en-GB" sz="1800" u="sng"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KEY CONCEPT: </a:t>
            </a:r>
            <a:r>
              <a:rPr lang="en-GB" sz="1800" u="sng" dirty="0">
                <a:effectLst/>
                <a:latin typeface="Calibri" panose="020F0502020204030204" pitchFamily="34" charset="0"/>
                <a:ea typeface="Calibri" panose="020F0502020204030204" pitchFamily="34" charset="0"/>
                <a:cs typeface="Times New Roman" panose="02020603050405020304" pitchFamily="18" charset="0"/>
              </a:rPr>
              <a:t>Each fault is related to a precise harmonic in the spectrum</a:t>
            </a:r>
            <a:endParaRPr lang="en-GB" u="sng" dirty="0"/>
          </a:p>
        </p:txBody>
      </p:sp>
      <mc:AlternateContent xmlns:mc="http://schemas.openxmlformats.org/markup-compatibility/2006" xmlns:a14="http://schemas.microsoft.com/office/drawing/2010/main">
        <mc:Choice Requires="a14">
          <p:sp>
            <p:nvSpPr>
              <p:cNvPr id="17" name="CasellaDiTesto 16">
                <a:extLst>
                  <a:ext uri="{FF2B5EF4-FFF2-40B4-BE49-F238E27FC236}">
                    <a16:creationId xmlns:a16="http://schemas.microsoft.com/office/drawing/2014/main" id="{509E3572-20DF-4C27-9AE4-268494748C7C}"/>
                  </a:ext>
                </a:extLst>
              </p:cNvPr>
              <p:cNvSpPr txBox="1"/>
              <p:nvPr/>
            </p:nvSpPr>
            <p:spPr>
              <a:xfrm>
                <a:off x="138820" y="4692360"/>
                <a:ext cx="4349363" cy="57637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GB" sz="1400" i="1" smtClean="0">
                              <a:effectLst/>
                              <a:latin typeface="Cambria Math" panose="02040503050406030204" pitchFamily="18" charset="0"/>
                            </a:rPr>
                          </m:ctrlPr>
                        </m:sSubPr>
                        <m:e>
                          <m:r>
                            <a:rPr lang="en-GB" sz="1400" i="1">
                              <a:effectLst/>
                              <a:latin typeface="Cambria Math" panose="02040503050406030204" pitchFamily="18" charset="0"/>
                              <a:ea typeface="Calibri" panose="020F0502020204030204" pitchFamily="34" charset="0"/>
                              <a:cs typeface="Times New Roman" panose="02020603050405020304" pitchFamily="18" charset="0"/>
                            </a:rPr>
                            <m:t>𝑓</m:t>
                          </m:r>
                        </m:e>
                        <m:sub>
                          <m:r>
                            <m:rPr>
                              <m:nor/>
                            </m:rPr>
                            <a:rPr lang="it-IT" sz="1400">
                              <a:effectLst/>
                              <a:latin typeface="Cambria Math" panose="02040503050406030204" pitchFamily="18" charset="0"/>
                              <a:ea typeface="Calibri" panose="020F0502020204030204" pitchFamily="34" charset="0"/>
                              <a:cs typeface="Times New Roman" panose="02020603050405020304" pitchFamily="18" charset="0"/>
                            </a:rPr>
                            <m:t>ecc</m:t>
                          </m:r>
                        </m:sub>
                      </m:sSub>
                      <m:r>
                        <a:rPr lang="it-IT" sz="1400" i="1">
                          <a:effectLst/>
                          <a:latin typeface="Cambria Math" panose="02040503050406030204" pitchFamily="18" charset="0"/>
                          <a:ea typeface="Calibri" panose="020F0502020204030204" pitchFamily="34" charset="0"/>
                          <a:cs typeface="Times New Roman" panose="02020603050405020304" pitchFamily="18" charset="0"/>
                        </a:rPr>
                        <m:t>=</m:t>
                      </m:r>
                      <m:d>
                        <m:dPr>
                          <m:begChr m:val="{"/>
                          <m:endChr m:val="}"/>
                          <m:ctrlPr>
                            <a:rPr lang="en-GB" sz="1400" i="1">
                              <a:effectLst/>
                              <a:latin typeface="Cambria Math" panose="02040503050406030204" pitchFamily="18" charset="0"/>
                            </a:rPr>
                          </m:ctrlPr>
                        </m:dPr>
                        <m:e>
                          <m:d>
                            <m:dPr>
                              <m:ctrlPr>
                                <a:rPr lang="en-GB" sz="1400" i="1">
                                  <a:effectLst/>
                                  <a:latin typeface="Cambria Math" panose="02040503050406030204" pitchFamily="18" charset="0"/>
                                </a:rPr>
                              </m:ctrlPr>
                            </m:dPr>
                            <m:e>
                              <m:r>
                                <a:rPr lang="en-GB" sz="1400" i="1">
                                  <a:effectLst/>
                                  <a:latin typeface="Cambria Math" panose="02040503050406030204" pitchFamily="18" charset="0"/>
                                  <a:ea typeface="Calibri" panose="020F0502020204030204" pitchFamily="34" charset="0"/>
                                  <a:cs typeface="Times New Roman" panose="02020603050405020304" pitchFamily="18" charset="0"/>
                                </a:rPr>
                                <m:t>𝑅</m:t>
                              </m:r>
                              <m:r>
                                <a:rPr lang="it-IT" sz="1400">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GB" sz="1400" i="1">
                                      <a:effectLst/>
                                      <a:latin typeface="Cambria Math" panose="02040503050406030204" pitchFamily="18" charset="0"/>
                                    </a:rPr>
                                  </m:ctrlPr>
                                </m:sSubPr>
                                <m:e>
                                  <m:r>
                                    <a:rPr lang="en-GB" sz="1400" i="1">
                                      <a:effectLst/>
                                      <a:latin typeface="Cambria Math" panose="02040503050406030204" pitchFamily="18" charset="0"/>
                                      <a:ea typeface="Calibri" panose="020F0502020204030204" pitchFamily="34" charset="0"/>
                                      <a:cs typeface="Times New Roman" panose="02020603050405020304" pitchFamily="18" charset="0"/>
                                    </a:rPr>
                                    <m:t>𝑛</m:t>
                                  </m:r>
                                </m:e>
                                <m:sub>
                                  <m:r>
                                    <a:rPr lang="en-GB" sz="1400" i="1">
                                      <a:effectLst/>
                                      <a:latin typeface="Cambria Math" panose="02040503050406030204" pitchFamily="18" charset="0"/>
                                      <a:ea typeface="Calibri" panose="020F0502020204030204" pitchFamily="34" charset="0"/>
                                      <a:cs typeface="Times New Roman" panose="02020603050405020304" pitchFamily="18" charset="0"/>
                                    </a:rPr>
                                    <m:t>𝑑</m:t>
                                  </m:r>
                                </m:sub>
                              </m:sSub>
                            </m:e>
                          </m:d>
                          <m:d>
                            <m:dPr>
                              <m:ctrlPr>
                                <a:rPr lang="en-GB" sz="1400" i="1">
                                  <a:effectLst/>
                                  <a:latin typeface="Cambria Math" panose="02040503050406030204" pitchFamily="18" charset="0"/>
                                </a:rPr>
                              </m:ctrlPr>
                            </m:dPr>
                            <m:e>
                              <m:f>
                                <m:fPr>
                                  <m:ctrlPr>
                                    <a:rPr lang="en-GB" sz="1400" i="1">
                                      <a:effectLst/>
                                      <a:latin typeface="Cambria Math" panose="02040503050406030204" pitchFamily="18" charset="0"/>
                                    </a:rPr>
                                  </m:ctrlPr>
                                </m:fPr>
                                <m:num>
                                  <m:r>
                                    <a:rPr lang="it-IT" sz="1400" i="1">
                                      <a:effectLst/>
                                      <a:latin typeface="Cambria Math" panose="02040503050406030204" pitchFamily="18" charset="0"/>
                                      <a:ea typeface="Calibri" panose="020F0502020204030204" pitchFamily="34" charset="0"/>
                                      <a:cs typeface="Times New Roman" panose="02020603050405020304" pitchFamily="18" charset="0"/>
                                    </a:rPr>
                                    <m:t>1−</m:t>
                                  </m:r>
                                  <m:r>
                                    <a:rPr lang="en-GB" sz="1400" i="1">
                                      <a:effectLst/>
                                      <a:latin typeface="Cambria Math" panose="02040503050406030204" pitchFamily="18" charset="0"/>
                                      <a:ea typeface="Calibri" panose="020F0502020204030204" pitchFamily="34" charset="0"/>
                                      <a:cs typeface="Times New Roman" panose="02020603050405020304" pitchFamily="18" charset="0"/>
                                    </a:rPr>
                                    <m:t>𝑠</m:t>
                                  </m:r>
                                </m:num>
                                <m:den>
                                  <m:r>
                                    <a:rPr lang="en-GB" sz="1400" i="1">
                                      <a:effectLst/>
                                      <a:latin typeface="Cambria Math" panose="02040503050406030204" pitchFamily="18" charset="0"/>
                                      <a:ea typeface="Calibri" panose="020F0502020204030204" pitchFamily="34" charset="0"/>
                                      <a:cs typeface="Times New Roman" panose="02020603050405020304" pitchFamily="18" charset="0"/>
                                    </a:rPr>
                                    <m:t>𝑝</m:t>
                                  </m:r>
                                </m:den>
                              </m:f>
                            </m:e>
                          </m:d>
                          <m:r>
                            <a:rPr lang="it-IT" sz="1400">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GB" sz="1400" i="1">
                                  <a:effectLst/>
                                  <a:latin typeface="Cambria Math" panose="02040503050406030204" pitchFamily="18" charset="0"/>
                                </a:rPr>
                              </m:ctrlPr>
                            </m:sSubPr>
                            <m:e>
                              <m:r>
                                <a:rPr lang="en-GB" sz="1400" i="1">
                                  <a:effectLst/>
                                  <a:latin typeface="Cambria Math" panose="02040503050406030204" pitchFamily="18" charset="0"/>
                                  <a:ea typeface="Calibri" panose="020F0502020204030204" pitchFamily="34" charset="0"/>
                                  <a:cs typeface="Times New Roman" panose="02020603050405020304" pitchFamily="18" charset="0"/>
                                </a:rPr>
                                <m:t>𝑛</m:t>
                              </m:r>
                            </m:e>
                            <m:sub>
                              <m:r>
                                <a:rPr lang="en-GB" sz="1400" i="1">
                                  <a:effectLst/>
                                  <a:latin typeface="Cambria Math" panose="02040503050406030204" pitchFamily="18" charset="0"/>
                                  <a:ea typeface="Calibri" panose="020F0502020204030204" pitchFamily="34" charset="0"/>
                                  <a:cs typeface="Times New Roman" panose="02020603050405020304" pitchFamily="18" charset="0"/>
                                </a:rPr>
                                <m:t>𝜔</m:t>
                              </m:r>
                              <m:r>
                                <a:rPr lang="en-GB" sz="1400" i="1">
                                  <a:effectLst/>
                                  <a:latin typeface="Cambria Math" panose="02040503050406030204" pitchFamily="18" charset="0"/>
                                  <a:ea typeface="Calibri" panose="020F0502020204030204" pitchFamily="34" charset="0"/>
                                  <a:cs typeface="Times New Roman" panose="02020603050405020304" pitchFamily="18" charset="0"/>
                                </a:rPr>
                                <m:t>𝑠</m:t>
                              </m:r>
                            </m:sub>
                          </m:sSub>
                        </m:e>
                      </m:d>
                      <m:sSub>
                        <m:sSubPr>
                          <m:ctrlPr>
                            <a:rPr lang="en-GB" sz="1400" i="1">
                              <a:effectLst/>
                              <a:latin typeface="Cambria Math" panose="02040503050406030204" pitchFamily="18" charset="0"/>
                            </a:rPr>
                          </m:ctrlPr>
                        </m:sSubPr>
                        <m:e>
                          <m:r>
                            <a:rPr lang="en-GB" sz="1400" i="1">
                              <a:effectLst/>
                              <a:latin typeface="Cambria Math" panose="02040503050406030204" pitchFamily="18" charset="0"/>
                              <a:ea typeface="Calibri" panose="020F0502020204030204" pitchFamily="34" charset="0"/>
                              <a:cs typeface="Times New Roman" panose="02020603050405020304" pitchFamily="18" charset="0"/>
                            </a:rPr>
                            <m:t>𝑓</m:t>
                          </m:r>
                        </m:e>
                        <m:sub>
                          <m:r>
                            <a:rPr lang="it-IT" sz="1400" i="1">
                              <a:effectLst/>
                              <a:latin typeface="Cambria Math" panose="02040503050406030204" pitchFamily="18" charset="0"/>
                              <a:ea typeface="Calibri" panose="020F0502020204030204" pitchFamily="34" charset="0"/>
                              <a:cs typeface="Times New Roman" panose="02020603050405020304" pitchFamily="18" charset="0"/>
                            </a:rPr>
                            <m:t>0</m:t>
                          </m:r>
                        </m:sub>
                      </m:sSub>
                    </m:oMath>
                  </m:oMathPara>
                </a14:m>
                <a:endParaRPr lang="en-GB" sz="1400" dirty="0"/>
              </a:p>
            </p:txBody>
          </p:sp>
        </mc:Choice>
        <mc:Fallback xmlns="">
          <p:sp>
            <p:nvSpPr>
              <p:cNvPr id="17" name="CasellaDiTesto 16">
                <a:extLst>
                  <a:ext uri="{FF2B5EF4-FFF2-40B4-BE49-F238E27FC236}">
                    <a16:creationId xmlns:a16="http://schemas.microsoft.com/office/drawing/2014/main" id="{509E3572-20DF-4C27-9AE4-268494748C7C}"/>
                  </a:ext>
                </a:extLst>
              </p:cNvPr>
              <p:cNvSpPr txBox="1">
                <a:spLocks noRot="1" noChangeAspect="1" noMove="1" noResize="1" noEditPoints="1" noAdjustHandles="1" noChangeArrowheads="1" noChangeShapeType="1" noTextEdit="1"/>
              </p:cNvSpPr>
              <p:nvPr/>
            </p:nvSpPr>
            <p:spPr>
              <a:xfrm>
                <a:off x="138820" y="4692360"/>
                <a:ext cx="4349363" cy="576376"/>
              </a:xfrm>
              <a:prstGeom prst="rect">
                <a:avLst/>
              </a:prstGeom>
              <a:blipFill>
                <a:blip r:embed="rId3"/>
                <a:stretch>
                  <a:fillRect/>
                </a:stretch>
              </a:blipFill>
            </p:spPr>
            <p:txBody>
              <a:bodyPr/>
              <a:lstStyle/>
              <a:p>
                <a:r>
                  <a:rPr lang="en-GB">
                    <a:noFill/>
                  </a:rPr>
                  <a:t> </a:t>
                </a:r>
              </a:p>
            </p:txBody>
          </p:sp>
        </mc:Fallback>
      </mc:AlternateContent>
      <p:sp>
        <p:nvSpPr>
          <p:cNvPr id="18" name="CasellaDiTesto 17">
            <a:extLst>
              <a:ext uri="{FF2B5EF4-FFF2-40B4-BE49-F238E27FC236}">
                <a16:creationId xmlns:a16="http://schemas.microsoft.com/office/drawing/2014/main" id="{BCE57104-90A8-4B82-A28E-F8B25A8DC8BD}"/>
              </a:ext>
            </a:extLst>
          </p:cNvPr>
          <p:cNvSpPr txBox="1"/>
          <p:nvPr/>
        </p:nvSpPr>
        <p:spPr>
          <a:xfrm>
            <a:off x="5780598" y="1957158"/>
            <a:ext cx="4340562" cy="369332"/>
          </a:xfrm>
          <a:prstGeom prst="rect">
            <a:avLst/>
          </a:prstGeom>
          <a:noFill/>
        </p:spPr>
        <p:txBody>
          <a:bodyPr wrap="square" rtlCol="0">
            <a:spAutoFit/>
          </a:bodyPr>
          <a:lstStyle/>
          <a:p>
            <a:r>
              <a:rPr lang="it-IT" b="1" dirty="0">
                <a:cs typeface="Times New Roman" panose="02020603050405020304" pitchFamily="18" charset="0"/>
              </a:rPr>
              <a:t>2) </a:t>
            </a:r>
            <a:r>
              <a:rPr lang="it-IT" b="1" dirty="0" err="1">
                <a:cs typeface="Times New Roman" panose="02020603050405020304" pitchFamily="18" charset="0"/>
              </a:rPr>
              <a:t>Vibration</a:t>
            </a:r>
            <a:r>
              <a:rPr lang="it-IT" b="1" dirty="0">
                <a:cs typeface="Times New Roman" panose="02020603050405020304" pitchFamily="18" charset="0"/>
              </a:rPr>
              <a:t> </a:t>
            </a:r>
            <a:r>
              <a:rPr lang="it-IT" b="1" dirty="0" err="1">
                <a:cs typeface="Times New Roman" panose="02020603050405020304" pitchFamily="18" charset="0"/>
              </a:rPr>
              <a:t>analysis</a:t>
            </a:r>
            <a:endParaRPr lang="it-IT" b="1" dirty="0"/>
          </a:p>
        </p:txBody>
      </p:sp>
      <p:sp>
        <p:nvSpPr>
          <p:cNvPr id="19" name="CasellaDiTesto 18">
            <a:extLst>
              <a:ext uri="{FF2B5EF4-FFF2-40B4-BE49-F238E27FC236}">
                <a16:creationId xmlns:a16="http://schemas.microsoft.com/office/drawing/2014/main" id="{0F32CD48-8009-4B1D-A0CE-687A81D6528B}"/>
              </a:ext>
            </a:extLst>
          </p:cNvPr>
          <p:cNvSpPr txBox="1"/>
          <p:nvPr/>
        </p:nvSpPr>
        <p:spPr>
          <a:xfrm>
            <a:off x="5780598" y="2457970"/>
            <a:ext cx="6411402" cy="830997"/>
          </a:xfrm>
          <a:prstGeom prst="rect">
            <a:avLst/>
          </a:prstGeom>
          <a:noFill/>
        </p:spPr>
        <p:txBody>
          <a:bodyPr wrap="square" rtlCol="0">
            <a:spAutoFit/>
          </a:bodyPr>
          <a:lstStyle/>
          <a:p>
            <a:r>
              <a:rPr lang="it-IT" sz="1600" dirty="0" err="1"/>
              <a:t>Usually</a:t>
            </a:r>
            <a:r>
              <a:rPr lang="it-IT" sz="1600" dirty="0"/>
              <a:t> </a:t>
            </a:r>
            <a:r>
              <a:rPr lang="it-IT" sz="1600" dirty="0" err="1"/>
              <a:t>It</a:t>
            </a:r>
            <a:r>
              <a:rPr lang="it-IT" sz="1600" dirty="0"/>
              <a:t> </a:t>
            </a:r>
            <a:r>
              <a:rPr lang="it-IT" sz="1600" dirty="0" err="1"/>
              <a:t>is</a:t>
            </a:r>
            <a:r>
              <a:rPr lang="it-IT" sz="1600" dirty="0"/>
              <a:t> </a:t>
            </a:r>
            <a:r>
              <a:rPr lang="it-IT" sz="1600" dirty="0" err="1"/>
              <a:t>based</a:t>
            </a:r>
            <a:r>
              <a:rPr lang="it-IT" sz="1600" dirty="0"/>
              <a:t> on 3</a:t>
            </a:r>
            <a:r>
              <a:rPr lang="en-GB" sz="1600" dirty="0">
                <a:effectLst/>
                <a:latin typeface="Calibri" panose="020F0502020204030204" pitchFamily="34" charset="0"/>
                <a:ea typeface="Times New Roman" panose="02020603050405020304" pitchFamily="18" charset="0"/>
                <a:cs typeface="Times New Roman" panose="02020603050405020304" pitchFamily="18" charset="0"/>
              </a:rPr>
              <a:t>-axis MEMS accelerometers that measure the vibration of the shaft. Also in this case is possible to find fault analysing the spectrum of the displacement of the shaft.  </a:t>
            </a:r>
            <a:endParaRPr lang="it-IT" sz="1600" dirty="0"/>
          </a:p>
        </p:txBody>
      </p:sp>
      <p:pic>
        <p:nvPicPr>
          <p:cNvPr id="20" name="Immagine 19">
            <a:extLst>
              <a:ext uri="{FF2B5EF4-FFF2-40B4-BE49-F238E27FC236}">
                <a16:creationId xmlns:a16="http://schemas.microsoft.com/office/drawing/2014/main" id="{EBFA5B80-0AD3-408A-A686-0C2390DB6A79}"/>
              </a:ext>
            </a:extLst>
          </p:cNvPr>
          <p:cNvPicPr>
            <a:picLocks noChangeAspect="1"/>
          </p:cNvPicPr>
          <p:nvPr/>
        </p:nvPicPr>
        <p:blipFill>
          <a:blip r:embed="rId4"/>
          <a:stretch>
            <a:fillRect/>
          </a:stretch>
        </p:blipFill>
        <p:spPr>
          <a:xfrm>
            <a:off x="4580462" y="5036890"/>
            <a:ext cx="8544173" cy="644374"/>
          </a:xfrm>
          <a:prstGeom prst="rect">
            <a:avLst/>
          </a:prstGeom>
        </p:spPr>
      </p:pic>
      <p:sp>
        <p:nvSpPr>
          <p:cNvPr id="21" name="CasellaDiTesto 20">
            <a:extLst>
              <a:ext uri="{FF2B5EF4-FFF2-40B4-BE49-F238E27FC236}">
                <a16:creationId xmlns:a16="http://schemas.microsoft.com/office/drawing/2014/main" id="{9952CBA7-C6C9-45C6-85C9-4A07D0AFACED}"/>
              </a:ext>
            </a:extLst>
          </p:cNvPr>
          <p:cNvSpPr txBox="1"/>
          <p:nvPr/>
        </p:nvSpPr>
        <p:spPr>
          <a:xfrm>
            <a:off x="5780598" y="3440421"/>
            <a:ext cx="5922628" cy="584775"/>
          </a:xfrm>
          <a:prstGeom prst="rect">
            <a:avLst/>
          </a:prstGeom>
          <a:noFill/>
        </p:spPr>
        <p:txBody>
          <a:bodyPr wrap="square" rtlCol="0">
            <a:spAutoFit/>
          </a:bodyPr>
          <a:lstStyle/>
          <a:p>
            <a:r>
              <a:rPr lang="it-IT" sz="1600" dirty="0"/>
              <a:t>An </a:t>
            </a:r>
            <a:r>
              <a:rPr lang="it-IT" sz="1600" dirty="0" err="1"/>
              <a:t>outer</a:t>
            </a:r>
            <a:r>
              <a:rPr lang="it-IT" sz="1600" dirty="0"/>
              <a:t> race </a:t>
            </a:r>
            <a:r>
              <a:rPr lang="it-IT" sz="1600" dirty="0" err="1"/>
              <a:t>bearing</a:t>
            </a:r>
            <a:r>
              <a:rPr lang="it-IT" sz="1600" dirty="0"/>
              <a:t> </a:t>
            </a:r>
            <a:r>
              <a:rPr lang="it-IT" sz="1600" dirty="0" err="1"/>
              <a:t>defect</a:t>
            </a:r>
            <a:r>
              <a:rPr lang="it-IT" sz="1600" dirty="0"/>
              <a:t> </a:t>
            </a:r>
            <a:r>
              <a:rPr lang="it-IT" sz="1600" dirty="0" err="1"/>
              <a:t>is</a:t>
            </a:r>
            <a:r>
              <a:rPr lang="it-IT" sz="1600" dirty="0"/>
              <a:t> </a:t>
            </a:r>
            <a:r>
              <a:rPr lang="it-IT" sz="1600" dirty="0" err="1"/>
              <a:t>related</a:t>
            </a:r>
            <a:r>
              <a:rPr lang="it-IT" sz="1600" dirty="0"/>
              <a:t> a to the </a:t>
            </a:r>
            <a:r>
              <a:rPr lang="it-IT" sz="1600" dirty="0" err="1"/>
              <a:t>characteristic</a:t>
            </a:r>
            <a:r>
              <a:rPr lang="it-IT" sz="1600" dirty="0"/>
              <a:t> frequency:</a:t>
            </a:r>
            <a:endParaRPr lang="en-GB" sz="1600" dirty="0"/>
          </a:p>
        </p:txBody>
      </p:sp>
    </p:spTree>
    <p:extLst>
      <p:ext uri="{BB962C8B-B14F-4D97-AF65-F5344CB8AC3E}">
        <p14:creationId xmlns:p14="http://schemas.microsoft.com/office/powerpoint/2010/main" val="977059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4235"/>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olo 1">
            <a:extLst>
              <a:ext uri="{FF2B5EF4-FFF2-40B4-BE49-F238E27FC236}">
                <a16:creationId xmlns:a16="http://schemas.microsoft.com/office/drawing/2014/main" id="{8EAB6DB7-89B3-4C9D-B17A-6E5C095E4425}"/>
              </a:ext>
            </a:extLst>
          </p:cNvPr>
          <p:cNvSpPr>
            <a:spLocks noGrp="1"/>
          </p:cNvSpPr>
          <p:nvPr>
            <p:ph type="ctrTitle"/>
          </p:nvPr>
        </p:nvSpPr>
        <p:spPr>
          <a:xfrm>
            <a:off x="215312" y="-14235"/>
            <a:ext cx="2600296" cy="724283"/>
          </a:xfrm>
        </p:spPr>
        <p:txBody>
          <a:bodyPr>
            <a:noAutofit/>
          </a:bodyPr>
          <a:lstStyle/>
          <a:p>
            <a:pPr algn="l"/>
            <a:r>
              <a:rPr lang="it-IT" sz="4000" b="1" dirty="0">
                <a:solidFill>
                  <a:schemeClr val="bg1"/>
                </a:solidFill>
                <a:cs typeface="Times New Roman" panose="02020603050405020304" pitchFamily="18" charset="0"/>
              </a:rPr>
              <a:t>State of art:</a:t>
            </a:r>
            <a:endParaRPr lang="it-IT" sz="3200" b="1" dirty="0">
              <a:solidFill>
                <a:schemeClr val="bg1"/>
              </a:solidFill>
              <a:latin typeface="Times New Roman" panose="02020603050405020304" pitchFamily="18" charset="0"/>
              <a:cs typeface="Times New Roman" panose="02020603050405020304" pitchFamily="18" charset="0"/>
            </a:endParaRPr>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3</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2648" y="6346253"/>
            <a:ext cx="1626704" cy="405591"/>
          </a:xfrm>
          <a:prstGeom prst="rect">
            <a:avLst/>
          </a:prstGeom>
        </p:spPr>
      </p:pic>
      <p:graphicFrame>
        <p:nvGraphicFramePr>
          <p:cNvPr id="6" name="Tabella 6">
            <a:extLst>
              <a:ext uri="{FF2B5EF4-FFF2-40B4-BE49-F238E27FC236}">
                <a16:creationId xmlns:a16="http://schemas.microsoft.com/office/drawing/2014/main" id="{60166309-BDE3-45F0-96D2-0461290615B2}"/>
              </a:ext>
            </a:extLst>
          </p:cNvPr>
          <p:cNvGraphicFramePr>
            <a:graphicFrameLocks noGrp="1"/>
          </p:cNvGraphicFramePr>
          <p:nvPr>
            <p:extLst>
              <p:ext uri="{D42A27DB-BD31-4B8C-83A1-F6EECF244321}">
                <p14:modId xmlns:p14="http://schemas.microsoft.com/office/powerpoint/2010/main" val="3374894282"/>
              </p:ext>
            </p:extLst>
          </p:nvPr>
        </p:nvGraphicFramePr>
        <p:xfrm>
          <a:off x="1159079" y="1736521"/>
          <a:ext cx="9754999" cy="2607631"/>
        </p:xfrm>
        <a:graphic>
          <a:graphicData uri="http://schemas.openxmlformats.org/drawingml/2006/table">
            <a:tbl>
              <a:tblPr firstRow="1" bandRow="1">
                <a:tableStyleId>{2D5ABB26-0587-4C30-8999-92F81FD0307C}</a:tableStyleId>
              </a:tblPr>
              <a:tblGrid>
                <a:gridCol w="3227843">
                  <a:extLst>
                    <a:ext uri="{9D8B030D-6E8A-4147-A177-3AD203B41FA5}">
                      <a16:colId xmlns:a16="http://schemas.microsoft.com/office/drawing/2014/main" val="3657091455"/>
                    </a:ext>
                  </a:extLst>
                </a:gridCol>
                <a:gridCol w="3263578">
                  <a:extLst>
                    <a:ext uri="{9D8B030D-6E8A-4147-A177-3AD203B41FA5}">
                      <a16:colId xmlns:a16="http://schemas.microsoft.com/office/drawing/2014/main" val="579265024"/>
                    </a:ext>
                  </a:extLst>
                </a:gridCol>
                <a:gridCol w="3263578">
                  <a:extLst>
                    <a:ext uri="{9D8B030D-6E8A-4147-A177-3AD203B41FA5}">
                      <a16:colId xmlns:a16="http://schemas.microsoft.com/office/drawing/2014/main" val="749126855"/>
                    </a:ext>
                  </a:extLst>
                </a:gridCol>
              </a:tblGrid>
              <a:tr h="380132">
                <a:tc>
                  <a:txBody>
                    <a:bodyPr/>
                    <a:lstStyle/>
                    <a:p>
                      <a:pPr algn="ctr"/>
                      <a:r>
                        <a:rPr lang="it-IT" b="1" i="1" dirty="0"/>
                        <a:t>MCSA</a:t>
                      </a:r>
                      <a:endParaRPr lang="en-GB" b="1" i="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t-IT" b="1" i="1" dirty="0" err="1"/>
                        <a:t>Vibration</a:t>
                      </a:r>
                      <a:r>
                        <a:rPr lang="it-IT" b="1" i="1" dirty="0"/>
                        <a:t> </a:t>
                      </a:r>
                      <a:r>
                        <a:rPr lang="it-IT" b="1" i="1" dirty="0" err="1"/>
                        <a:t>analysis</a:t>
                      </a:r>
                      <a:endParaRPr lang="en-GB" b="1" i="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t-IT" b="1" i="1" dirty="0" err="1"/>
                        <a:t>Vibration</a:t>
                      </a:r>
                      <a:r>
                        <a:rPr lang="it-IT" b="1" i="1" dirty="0"/>
                        <a:t> </a:t>
                      </a:r>
                      <a:r>
                        <a:rPr lang="it-IT" b="1" i="1" dirty="0" err="1"/>
                        <a:t>analysis</a:t>
                      </a:r>
                      <a:r>
                        <a:rPr lang="it-IT" b="1" i="1" dirty="0"/>
                        <a:t> with Lidar</a:t>
                      </a:r>
                      <a:endParaRPr lang="en-GB" b="1" i="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7839700"/>
                  </a:ext>
                </a:extLst>
              </a:tr>
              <a:tr h="721343">
                <a:tc>
                  <a:txBody>
                    <a:bodyPr/>
                    <a:lstStyle/>
                    <a:p>
                      <a:pPr algn="ctr"/>
                      <a:r>
                        <a:rPr lang="en-GB" sz="1800" kern="1200" dirty="0">
                          <a:solidFill>
                            <a:schemeClr val="tx1"/>
                          </a:solidFill>
                          <a:effectLst/>
                          <a:latin typeface="+mn-lt"/>
                          <a:ea typeface="+mn-ea"/>
                          <a:cs typeface="+mn-cs"/>
                        </a:rPr>
                        <a:t>non-invasive</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independent of the type of motor power supply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independent of the type of motor power supply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19978147"/>
                  </a:ext>
                </a:extLst>
              </a:tr>
              <a:tr h="223986">
                <a:tc>
                  <a:txBody>
                    <a:bodyPr/>
                    <a:lstStyle/>
                    <a:p>
                      <a:pPr algn="ctr"/>
                      <a:r>
                        <a:rPr lang="it-IT" dirty="0"/>
                        <a:t>Easy to </a:t>
                      </a:r>
                      <a:r>
                        <a:rPr lang="it-IT" dirty="0" err="1"/>
                        <a:t>implement</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en-GB" sz="1800" kern="1200" dirty="0">
                          <a:solidFill>
                            <a:schemeClr val="tx1"/>
                          </a:solidFill>
                          <a:effectLst/>
                          <a:latin typeface="+mn-lt"/>
                          <a:ea typeface="+mn-ea"/>
                          <a:cs typeface="+mn-cs"/>
                        </a:rPr>
                        <a:t>low power consumption</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tx1"/>
                          </a:solidFill>
                          <a:effectLst/>
                          <a:latin typeface="+mn-lt"/>
                          <a:ea typeface="+mn-ea"/>
                          <a:cs typeface="+mn-cs"/>
                        </a:rPr>
                        <a:t>High reliability</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2695446246"/>
                  </a:ext>
                </a:extLst>
              </a:tr>
              <a:tr h="380132">
                <a:tc>
                  <a:txBody>
                    <a:bodyPr/>
                    <a:lstStyle/>
                    <a:p>
                      <a:pPr algn="ctr"/>
                      <a:r>
                        <a:rPr lang="en-GB" sz="1800" kern="1200" dirty="0">
                          <a:solidFill>
                            <a:schemeClr val="tx1"/>
                          </a:solidFill>
                          <a:effectLst/>
                          <a:latin typeface="+mn-lt"/>
                          <a:ea typeface="+mn-ea"/>
                          <a:cs typeface="+mn-cs"/>
                        </a:rPr>
                        <a:t>low signal-to-noise ratio</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181"/>
                    </a:solidFill>
                  </a:tcPr>
                </a:tc>
                <a:tc>
                  <a:txBody>
                    <a:bodyPr/>
                    <a:lstStyle/>
                    <a:p>
                      <a:pPr algn="ctr"/>
                      <a:r>
                        <a:rPr lang="it-IT" dirty="0"/>
                        <a:t>Low </a:t>
                      </a:r>
                      <a:r>
                        <a:rPr lang="it-IT" dirty="0" err="1"/>
                        <a:t>realiability</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181"/>
                    </a:solidFill>
                  </a:tcPr>
                </a:tc>
                <a:tc>
                  <a:txBody>
                    <a:bodyPr/>
                    <a:lstStyle/>
                    <a:p>
                      <a:pPr algn="ctr"/>
                      <a:r>
                        <a:rPr lang="it-IT" dirty="0"/>
                        <a:t>Non contact-</a:t>
                      </a:r>
                      <a:r>
                        <a:rPr lang="it-IT" dirty="0" err="1"/>
                        <a:t>sencors</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389830691"/>
                  </a:ext>
                </a:extLst>
              </a:tr>
              <a:tr h="380132">
                <a:tc>
                  <a:txBody>
                    <a:bodyPr/>
                    <a:lstStyle/>
                    <a:p>
                      <a:pPr algn="ctr"/>
                      <a:r>
                        <a:rPr lang="it-IT" dirty="0"/>
                        <a:t>contact-</a:t>
                      </a:r>
                      <a:r>
                        <a:rPr lang="it-IT" dirty="0" err="1"/>
                        <a:t>sensors</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18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dirty="0"/>
                        <a:t>contact-</a:t>
                      </a:r>
                      <a:r>
                        <a:rPr lang="it-IT" dirty="0" err="1"/>
                        <a:t>sensors</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18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dirty="0"/>
                        <a:t>High cost</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181"/>
                    </a:solidFill>
                  </a:tcPr>
                </a:tc>
                <a:extLst>
                  <a:ext uri="{0D108BD9-81ED-4DB2-BD59-A6C34878D82A}">
                    <a16:rowId xmlns:a16="http://schemas.microsoft.com/office/drawing/2014/main" val="2603480574"/>
                  </a:ext>
                </a:extLst>
              </a:tr>
              <a:tr h="380132">
                <a:tc>
                  <a:txBody>
                    <a:bodyPr/>
                    <a:lstStyle/>
                    <a:p>
                      <a:pPr algn="ctr"/>
                      <a:endParaRPr lang="en-GB"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GB"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GB"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05061077"/>
                  </a:ext>
                </a:extLst>
              </a:tr>
            </a:tbl>
          </a:graphicData>
        </a:graphic>
      </p:graphicFrame>
    </p:spTree>
    <p:extLst>
      <p:ext uri="{BB962C8B-B14F-4D97-AF65-F5344CB8AC3E}">
        <p14:creationId xmlns:p14="http://schemas.microsoft.com/office/powerpoint/2010/main" val="24083091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4235"/>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4</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2648" y="6326043"/>
            <a:ext cx="1626704" cy="405591"/>
          </a:xfrm>
          <a:prstGeom prst="rect">
            <a:avLst/>
          </a:prstGeom>
        </p:spPr>
      </p:pic>
      <p:sp>
        <p:nvSpPr>
          <p:cNvPr id="41" name="Titolo 6">
            <a:extLst>
              <a:ext uri="{FF2B5EF4-FFF2-40B4-BE49-F238E27FC236}">
                <a16:creationId xmlns:a16="http://schemas.microsoft.com/office/drawing/2014/main" id="{54393AAE-5354-482A-AA58-D664441370F8}"/>
              </a:ext>
            </a:extLst>
          </p:cNvPr>
          <p:cNvSpPr txBox="1">
            <a:spLocks/>
          </p:cNvSpPr>
          <p:nvPr/>
        </p:nvSpPr>
        <p:spPr>
          <a:xfrm>
            <a:off x="-1316792" y="117365"/>
            <a:ext cx="5681583" cy="550153"/>
          </a:xfrm>
          <a:prstGeom prst="rect">
            <a:avLst/>
          </a:prstGeom>
        </p:spPr>
        <p:txBody>
          <a:bodyPr vert="horz" lIns="91440" tIns="45720" rIns="91440" bIns="45720" rtlCol="0" anchor="b">
            <a:normAutofit fontScale="9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4400" b="1" dirty="0">
                <a:solidFill>
                  <a:schemeClr val="bg1"/>
                </a:solidFill>
              </a:rPr>
              <a:t>Project’s</a:t>
            </a:r>
            <a:r>
              <a:rPr lang="en-GB" sz="4000" b="1" dirty="0">
                <a:solidFill>
                  <a:schemeClr val="bg1"/>
                </a:solidFill>
              </a:rPr>
              <a:t> aim</a:t>
            </a:r>
            <a:endParaRPr lang="it-IT" sz="4000" b="1" dirty="0">
              <a:solidFill>
                <a:schemeClr val="bg1"/>
              </a:solidFill>
            </a:endParaRPr>
          </a:p>
        </p:txBody>
      </p:sp>
      <p:pic>
        <p:nvPicPr>
          <p:cNvPr id="42" name="Immagine 5">
            <a:extLst>
              <a:ext uri="{FF2B5EF4-FFF2-40B4-BE49-F238E27FC236}">
                <a16:creationId xmlns:a16="http://schemas.microsoft.com/office/drawing/2014/main" id="{69BBFF9D-3AA3-4B83-AB17-3ECE34BEC3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1584" y="1630589"/>
            <a:ext cx="2361432" cy="1834782"/>
          </a:xfrm>
          <a:prstGeom prst="rect">
            <a:avLst/>
          </a:prstGeom>
        </p:spPr>
      </p:pic>
      <p:sp>
        <p:nvSpPr>
          <p:cNvPr id="43" name="Connettore diritto 42">
            <a:extLst>
              <a:ext uri="{FF2B5EF4-FFF2-40B4-BE49-F238E27FC236}">
                <a16:creationId xmlns:a16="http://schemas.microsoft.com/office/drawing/2014/main" id="{EACEF32C-C4F7-4DB8-B0FD-36E13D1EC8F4}"/>
              </a:ext>
            </a:extLst>
          </p:cNvPr>
          <p:cNvSpPr/>
          <p:nvPr/>
        </p:nvSpPr>
        <p:spPr>
          <a:xfrm>
            <a:off x="7192927" y="2788884"/>
            <a:ext cx="2363260" cy="0"/>
          </a:xfrm>
          <a:prstGeom prst="line">
            <a:avLst/>
          </a:prstGeom>
          <a:solidFill>
            <a:srgbClr val="E71224">
              <a:alpha val="5000"/>
            </a:srgbClr>
          </a:solidFill>
          <a:ln w="123430">
            <a:solidFill>
              <a:srgbClr val="E71224"/>
            </a:solidFill>
          </a:ln>
        </p:spPr>
        <p:style>
          <a:lnRef idx="1">
            <a:schemeClr val="accent1"/>
          </a:lnRef>
          <a:fillRef idx="0">
            <a:schemeClr val="accent1"/>
          </a:fillRef>
          <a:effectRef idx="0">
            <a:schemeClr val="accent1"/>
          </a:effectRef>
          <a:fontRef idx="minor">
            <a:schemeClr val="tx1"/>
          </a:fontRef>
        </p:style>
        <p:txBody>
          <a:bodyPr wrap="none" rtlCol="0" anchor="ctr" anchorCtr="1"/>
          <a:lstStyle/>
          <a:p>
            <a:endParaRPr lang="ar-SA" dirty="0">
              <a:solidFill>
                <a:srgbClr val="E71224"/>
              </a:solidFill>
            </a:endParaRPr>
          </a:p>
        </p:txBody>
      </p:sp>
      <p:sp>
        <p:nvSpPr>
          <p:cNvPr id="53" name="Rettangolo 52">
            <a:extLst>
              <a:ext uri="{FF2B5EF4-FFF2-40B4-BE49-F238E27FC236}">
                <a16:creationId xmlns:a16="http://schemas.microsoft.com/office/drawing/2014/main" id="{4E266F05-1D8F-43CD-A91E-A66DEBE6F0C4}"/>
              </a:ext>
            </a:extLst>
          </p:cNvPr>
          <p:cNvSpPr/>
          <p:nvPr/>
        </p:nvSpPr>
        <p:spPr>
          <a:xfrm>
            <a:off x="9674577" y="4463959"/>
            <a:ext cx="914400" cy="731520"/>
          </a:xfrm>
          <a:prstGeom prst="rect">
            <a:avLst/>
          </a:prstGeom>
          <a:solidFill>
            <a:srgbClr val="000000">
              <a:alpha val="5000"/>
            </a:srgbClr>
          </a:solidFill>
          <a:ln w="30856" cap="flat" cmpd="sng" algn="ctr">
            <a:solidFill>
              <a:srgbClr val="00000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noAutofit/>
          </a:bodyPr>
          <a:lstStyle/>
          <a:p>
            <a:pPr algn="ctr"/>
            <a:endParaRPr lang="it-IT" sz="1500" dirty="0">
              <a:solidFill>
                <a:srgbClr val="000000"/>
              </a:solidFill>
            </a:endParaRPr>
          </a:p>
        </p:txBody>
      </p:sp>
      <p:sp>
        <p:nvSpPr>
          <p:cNvPr id="56" name="CasellaDiTesto 55">
            <a:extLst>
              <a:ext uri="{FF2B5EF4-FFF2-40B4-BE49-F238E27FC236}">
                <a16:creationId xmlns:a16="http://schemas.microsoft.com/office/drawing/2014/main" id="{7AFE95FE-F2BE-401E-8C54-A7A9EFAEB15D}"/>
              </a:ext>
            </a:extLst>
          </p:cNvPr>
          <p:cNvSpPr txBox="1"/>
          <p:nvPr/>
        </p:nvSpPr>
        <p:spPr>
          <a:xfrm>
            <a:off x="699763" y="1207927"/>
            <a:ext cx="5462167" cy="646331"/>
          </a:xfrm>
          <a:prstGeom prst="rect">
            <a:avLst/>
          </a:prstGeom>
          <a:noFill/>
        </p:spPr>
        <p:txBody>
          <a:bodyPr wrap="square" rtlCol="0">
            <a:spAutoFit/>
          </a:bodyPr>
          <a:lstStyle/>
          <a:p>
            <a:r>
              <a:rPr lang="it-IT" dirty="0"/>
              <a:t>The </a:t>
            </a:r>
            <a:r>
              <a:rPr lang="it-IT" dirty="0" err="1"/>
              <a:t>aim</a:t>
            </a:r>
            <a:r>
              <a:rPr lang="it-IT" dirty="0"/>
              <a:t> </a:t>
            </a:r>
            <a:r>
              <a:rPr lang="it-IT" dirty="0" err="1"/>
              <a:t>is</a:t>
            </a:r>
            <a:r>
              <a:rPr lang="it-IT" dirty="0"/>
              <a:t> to </a:t>
            </a:r>
            <a:r>
              <a:rPr lang="it-IT" dirty="0" err="1"/>
              <a:t>determine</a:t>
            </a:r>
            <a:r>
              <a:rPr lang="it-IT" dirty="0"/>
              <a:t> the continous health status of the </a:t>
            </a:r>
            <a:r>
              <a:rPr lang="it-IT" dirty="0" err="1"/>
              <a:t>motor</a:t>
            </a:r>
            <a:r>
              <a:rPr lang="it-IT" dirty="0"/>
              <a:t> </a:t>
            </a:r>
            <a:r>
              <a:rPr lang="it-IT" u="sng" dirty="0" err="1"/>
              <a:t>developing</a:t>
            </a:r>
            <a:r>
              <a:rPr lang="it-IT" u="sng" dirty="0"/>
              <a:t> the </a:t>
            </a:r>
            <a:r>
              <a:rPr lang="it-IT" u="sng" dirty="0" err="1"/>
              <a:t>vibration</a:t>
            </a:r>
            <a:r>
              <a:rPr lang="it-IT" u="sng" dirty="0"/>
              <a:t> </a:t>
            </a:r>
            <a:r>
              <a:rPr lang="it-IT" u="sng" dirty="0" err="1"/>
              <a:t>analysis</a:t>
            </a:r>
            <a:r>
              <a:rPr lang="it-IT" u="sng" dirty="0"/>
              <a:t> with a Lidar</a:t>
            </a:r>
          </a:p>
        </p:txBody>
      </p:sp>
      <p:sp>
        <p:nvSpPr>
          <p:cNvPr id="59" name="TekstSylinder 4">
            <a:extLst>
              <a:ext uri="{FF2B5EF4-FFF2-40B4-BE49-F238E27FC236}">
                <a16:creationId xmlns:a16="http://schemas.microsoft.com/office/drawing/2014/main" id="{A3998AAA-FA63-44C9-867D-968A1F78B17F}"/>
              </a:ext>
            </a:extLst>
          </p:cNvPr>
          <p:cNvSpPr txBox="1"/>
          <p:nvPr/>
        </p:nvSpPr>
        <p:spPr>
          <a:xfrm>
            <a:off x="9914709" y="4645053"/>
            <a:ext cx="451720" cy="369332"/>
          </a:xfrm>
          <a:prstGeom prst="rect">
            <a:avLst/>
          </a:prstGeom>
          <a:noFill/>
        </p:spPr>
        <p:txBody>
          <a:bodyPr wrap="square" rtlCol="0">
            <a:spAutoFit/>
          </a:bodyPr>
          <a:lstStyle/>
          <a:p>
            <a:r>
              <a:rPr lang="it-IT" dirty="0"/>
              <a:t>PC</a:t>
            </a:r>
            <a:endParaRPr lang="en-150" dirty="0"/>
          </a:p>
        </p:txBody>
      </p:sp>
      <p:pic>
        <p:nvPicPr>
          <p:cNvPr id="16" name="Immagine 15" descr="Immagine che contiene ingranaggio&#10;&#10;Descrizione generata automaticamente">
            <a:extLst>
              <a:ext uri="{FF2B5EF4-FFF2-40B4-BE49-F238E27FC236}">
                <a16:creationId xmlns:a16="http://schemas.microsoft.com/office/drawing/2014/main" id="{1ECDB5F7-3E20-4EC2-A8D6-4E39F714EF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92888" y="2183414"/>
            <a:ext cx="1885702" cy="1885702"/>
          </a:xfrm>
          <a:prstGeom prst="rect">
            <a:avLst/>
          </a:prstGeom>
        </p:spPr>
      </p:pic>
      <p:cxnSp>
        <p:nvCxnSpPr>
          <p:cNvPr id="27" name="Connettore 2 26">
            <a:extLst>
              <a:ext uri="{FF2B5EF4-FFF2-40B4-BE49-F238E27FC236}">
                <a16:creationId xmlns:a16="http://schemas.microsoft.com/office/drawing/2014/main" id="{D479A951-9D32-4DFA-8E1B-E310ABBDF287}"/>
              </a:ext>
            </a:extLst>
          </p:cNvPr>
          <p:cNvCxnSpPr>
            <a:cxnSpLocks/>
          </p:cNvCxnSpPr>
          <p:nvPr/>
        </p:nvCxnSpPr>
        <p:spPr>
          <a:xfrm>
            <a:off x="10066789" y="3675810"/>
            <a:ext cx="0" cy="744776"/>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29" name="Connettore 2 28">
            <a:extLst>
              <a:ext uri="{FF2B5EF4-FFF2-40B4-BE49-F238E27FC236}">
                <a16:creationId xmlns:a16="http://schemas.microsoft.com/office/drawing/2014/main" id="{1ACE867C-B274-401C-95B3-AB3A6EAF1169}"/>
              </a:ext>
            </a:extLst>
          </p:cNvPr>
          <p:cNvCxnSpPr>
            <a:cxnSpLocks/>
          </p:cNvCxnSpPr>
          <p:nvPr/>
        </p:nvCxnSpPr>
        <p:spPr>
          <a:xfrm>
            <a:off x="10066789" y="5195479"/>
            <a:ext cx="0" cy="316088"/>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6" name="CasellaDiTesto 5">
            <a:extLst>
              <a:ext uri="{FF2B5EF4-FFF2-40B4-BE49-F238E27FC236}">
                <a16:creationId xmlns:a16="http://schemas.microsoft.com/office/drawing/2014/main" id="{D788C1C2-47B5-48FE-8A1C-6C1A79BBC172}"/>
              </a:ext>
            </a:extLst>
          </p:cNvPr>
          <p:cNvSpPr txBox="1"/>
          <p:nvPr/>
        </p:nvSpPr>
        <p:spPr>
          <a:xfrm>
            <a:off x="9757521" y="5508646"/>
            <a:ext cx="1456183" cy="369332"/>
          </a:xfrm>
          <a:prstGeom prst="rect">
            <a:avLst/>
          </a:prstGeom>
          <a:noFill/>
        </p:spPr>
        <p:txBody>
          <a:bodyPr wrap="square" rtlCol="0">
            <a:spAutoFit/>
          </a:bodyPr>
          <a:lstStyle/>
          <a:p>
            <a:r>
              <a:rPr lang="it-IT" dirty="0"/>
              <a:t>Fault …</a:t>
            </a:r>
            <a:endParaRPr lang="en-GB" dirty="0"/>
          </a:p>
        </p:txBody>
      </p:sp>
      <p:sp>
        <p:nvSpPr>
          <p:cNvPr id="7" name="CasellaDiTesto 6">
            <a:extLst>
              <a:ext uri="{FF2B5EF4-FFF2-40B4-BE49-F238E27FC236}">
                <a16:creationId xmlns:a16="http://schemas.microsoft.com/office/drawing/2014/main" id="{0249028D-7FEE-46F3-B482-900967C7BF63}"/>
              </a:ext>
            </a:extLst>
          </p:cNvPr>
          <p:cNvSpPr txBox="1"/>
          <p:nvPr/>
        </p:nvSpPr>
        <p:spPr>
          <a:xfrm>
            <a:off x="478311" y="4601504"/>
            <a:ext cx="6572886" cy="1384995"/>
          </a:xfrm>
          <a:prstGeom prst="rect">
            <a:avLst/>
          </a:prstGeom>
          <a:noFill/>
          <a:ln w="12700">
            <a:solidFill>
              <a:schemeClr val="accent2">
                <a:lumMod val="75000"/>
              </a:schemeClr>
            </a:solidFill>
          </a:ln>
        </p:spPr>
        <p:txBody>
          <a:bodyPr wrap="square" rtlCol="0">
            <a:spAutoFit/>
          </a:bodyPr>
          <a:lstStyle/>
          <a:p>
            <a:r>
              <a:rPr lang="it-IT" b="1" i="1" dirty="0" err="1"/>
              <a:t>Assumptions</a:t>
            </a:r>
            <a:r>
              <a:rPr lang="it-IT" b="1" i="1" dirty="0"/>
              <a:t>:</a:t>
            </a:r>
          </a:p>
          <a:p>
            <a:pPr marL="342900" indent="-342900">
              <a:buFont typeface="+mj-lt"/>
              <a:buAutoNum type="arabicParenR"/>
            </a:pPr>
            <a:r>
              <a:rPr lang="it-IT" sz="1600" dirty="0" err="1"/>
              <a:t>Only</a:t>
            </a:r>
            <a:r>
              <a:rPr lang="it-IT" sz="1600" dirty="0"/>
              <a:t> one fault can </a:t>
            </a:r>
            <a:r>
              <a:rPr lang="it-IT" sz="1600" dirty="0" err="1"/>
              <a:t>occur</a:t>
            </a:r>
            <a:r>
              <a:rPr lang="it-IT" sz="1600" dirty="0"/>
              <a:t> for </a:t>
            </a:r>
            <a:r>
              <a:rPr lang="it-IT" sz="1600" dirty="0" err="1"/>
              <a:t>each</a:t>
            </a:r>
            <a:r>
              <a:rPr lang="it-IT" sz="1600" dirty="0"/>
              <a:t> </a:t>
            </a:r>
            <a:r>
              <a:rPr lang="it-IT" sz="1600" dirty="0" err="1"/>
              <a:t>run</a:t>
            </a:r>
            <a:r>
              <a:rPr lang="it-IT" sz="1600" dirty="0"/>
              <a:t> (NO multiple-fault </a:t>
            </a:r>
            <a:r>
              <a:rPr lang="it-IT" sz="1600" dirty="0" err="1"/>
              <a:t>diagnosis</a:t>
            </a:r>
            <a:r>
              <a:rPr lang="it-IT" sz="1600" dirty="0"/>
              <a:t>)</a:t>
            </a:r>
          </a:p>
          <a:p>
            <a:pPr marL="342900" indent="-342900">
              <a:buFont typeface="+mj-lt"/>
              <a:buAutoNum type="arabicParenR"/>
            </a:pPr>
            <a:r>
              <a:rPr lang="it-IT" sz="1600" dirty="0" err="1"/>
              <a:t>Only</a:t>
            </a:r>
            <a:r>
              <a:rPr lang="it-IT" sz="1600" dirty="0"/>
              <a:t> air </a:t>
            </a:r>
            <a:r>
              <a:rPr lang="it-IT" sz="1600" dirty="0" err="1"/>
              <a:t>between</a:t>
            </a:r>
            <a:r>
              <a:rPr lang="it-IT" sz="1600" dirty="0"/>
              <a:t> the Lidar and the target</a:t>
            </a:r>
          </a:p>
          <a:p>
            <a:pPr marL="342900" indent="-342900">
              <a:buFont typeface="+mj-lt"/>
              <a:buAutoNum type="arabicParenR"/>
            </a:pPr>
            <a:r>
              <a:rPr lang="it-IT" sz="1600" dirty="0" err="1"/>
              <a:t>Consider</a:t>
            </a:r>
            <a:r>
              <a:rPr lang="it-IT" sz="1600" dirty="0"/>
              <a:t> </a:t>
            </a:r>
            <a:r>
              <a:rPr lang="it-IT" sz="1600" dirty="0" err="1"/>
              <a:t>only</a:t>
            </a:r>
            <a:r>
              <a:rPr lang="it-IT" sz="1600" dirty="0"/>
              <a:t> one </a:t>
            </a:r>
            <a:r>
              <a:rPr lang="it-IT" sz="1600" dirty="0" err="1"/>
              <a:t>direction</a:t>
            </a:r>
            <a:r>
              <a:rPr lang="it-IT" sz="1600" dirty="0"/>
              <a:t> </a:t>
            </a:r>
            <a:r>
              <a:rPr lang="it-IT" sz="1600" dirty="0" err="1"/>
              <a:t>vibration</a:t>
            </a:r>
            <a:endParaRPr lang="it-IT" sz="1600" dirty="0"/>
          </a:p>
          <a:p>
            <a:pPr marL="342900" indent="-342900">
              <a:buFont typeface="+mj-lt"/>
              <a:buAutoNum type="arabicPeriod"/>
            </a:pPr>
            <a:endParaRPr lang="en-GB" dirty="0"/>
          </a:p>
        </p:txBody>
      </p:sp>
      <p:cxnSp>
        <p:nvCxnSpPr>
          <p:cNvPr id="4" name="Connettore 2 3">
            <a:extLst>
              <a:ext uri="{FF2B5EF4-FFF2-40B4-BE49-F238E27FC236}">
                <a16:creationId xmlns:a16="http://schemas.microsoft.com/office/drawing/2014/main" id="{F432851B-9426-4563-B885-B952E5DCA5E1}"/>
              </a:ext>
            </a:extLst>
          </p:cNvPr>
          <p:cNvCxnSpPr/>
          <p:nvPr/>
        </p:nvCxnSpPr>
        <p:spPr>
          <a:xfrm>
            <a:off x="9404059" y="4645053"/>
            <a:ext cx="0" cy="1048259"/>
          </a:xfrm>
          <a:prstGeom prst="straightConnector1">
            <a:avLst/>
          </a:prstGeom>
          <a:ln w="38100">
            <a:solidFill>
              <a:srgbClr val="00B0F0"/>
            </a:solidFill>
            <a:tailEnd type="triangle"/>
          </a:ln>
        </p:spPr>
        <p:style>
          <a:lnRef idx="3">
            <a:schemeClr val="dk1"/>
          </a:lnRef>
          <a:fillRef idx="0">
            <a:schemeClr val="dk1"/>
          </a:fillRef>
          <a:effectRef idx="2">
            <a:schemeClr val="dk1"/>
          </a:effectRef>
          <a:fontRef idx="minor">
            <a:schemeClr val="tx1"/>
          </a:fontRef>
        </p:style>
      </p:cxnSp>
      <p:sp>
        <p:nvSpPr>
          <p:cNvPr id="9" name="CasellaDiTesto 8">
            <a:extLst>
              <a:ext uri="{FF2B5EF4-FFF2-40B4-BE49-F238E27FC236}">
                <a16:creationId xmlns:a16="http://schemas.microsoft.com/office/drawing/2014/main" id="{1571BD51-68A5-4B25-B06A-C252888CD9EA}"/>
              </a:ext>
            </a:extLst>
          </p:cNvPr>
          <p:cNvSpPr txBox="1"/>
          <p:nvPr/>
        </p:nvSpPr>
        <p:spPr>
          <a:xfrm>
            <a:off x="7852133" y="4967736"/>
            <a:ext cx="1450480" cy="307777"/>
          </a:xfrm>
          <a:prstGeom prst="rect">
            <a:avLst/>
          </a:prstGeom>
          <a:noFill/>
          <a:ln w="12700">
            <a:solidFill>
              <a:srgbClr val="00B0F0"/>
            </a:solidFill>
          </a:ln>
        </p:spPr>
        <p:txBody>
          <a:bodyPr wrap="square" rtlCol="0">
            <a:spAutoFit/>
          </a:bodyPr>
          <a:lstStyle/>
          <a:p>
            <a:r>
              <a:rPr lang="it-IT" sz="1400" dirty="0" err="1"/>
              <a:t>vibration</a:t>
            </a:r>
            <a:r>
              <a:rPr lang="it-IT" sz="1400" dirty="0"/>
              <a:t> </a:t>
            </a:r>
            <a:r>
              <a:rPr lang="it-IT" sz="1400" dirty="0" err="1"/>
              <a:t>analysis</a:t>
            </a:r>
            <a:endParaRPr lang="en-GB" sz="1400" dirty="0"/>
          </a:p>
        </p:txBody>
      </p:sp>
      <p:cxnSp>
        <p:nvCxnSpPr>
          <p:cNvPr id="12" name="Connettore 2 11">
            <a:extLst>
              <a:ext uri="{FF2B5EF4-FFF2-40B4-BE49-F238E27FC236}">
                <a16:creationId xmlns:a16="http://schemas.microsoft.com/office/drawing/2014/main" id="{21BD7705-F2AA-474A-86FE-8004D5C10219}"/>
              </a:ext>
            </a:extLst>
          </p:cNvPr>
          <p:cNvCxnSpPr>
            <a:stCxn id="56" idx="2"/>
          </p:cNvCxnSpPr>
          <p:nvPr/>
        </p:nvCxnSpPr>
        <p:spPr>
          <a:xfrm flipH="1">
            <a:off x="3430846" y="1854258"/>
            <a:ext cx="1" cy="55338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CasellaDiTesto 12">
            <a:extLst>
              <a:ext uri="{FF2B5EF4-FFF2-40B4-BE49-F238E27FC236}">
                <a16:creationId xmlns:a16="http://schemas.microsoft.com/office/drawing/2014/main" id="{BB135C4E-03AE-48C0-B39F-F07B123E5B37}"/>
              </a:ext>
            </a:extLst>
          </p:cNvPr>
          <p:cNvSpPr txBox="1"/>
          <p:nvPr/>
        </p:nvSpPr>
        <p:spPr>
          <a:xfrm>
            <a:off x="699763" y="2522721"/>
            <a:ext cx="6129983" cy="646331"/>
          </a:xfrm>
          <a:prstGeom prst="rect">
            <a:avLst/>
          </a:prstGeom>
          <a:noFill/>
        </p:spPr>
        <p:txBody>
          <a:bodyPr wrap="square" rtlCol="0">
            <a:spAutoFit/>
          </a:bodyPr>
          <a:lstStyle/>
          <a:p>
            <a:r>
              <a:rPr lang="it-IT" dirty="0"/>
              <a:t>The project </a:t>
            </a:r>
            <a:r>
              <a:rPr lang="it-IT" dirty="0" err="1"/>
              <a:t>want</a:t>
            </a:r>
            <a:r>
              <a:rPr lang="it-IT" dirty="0"/>
              <a:t> to </a:t>
            </a:r>
            <a:r>
              <a:rPr lang="it-IT" dirty="0" err="1"/>
              <a:t>define</a:t>
            </a:r>
            <a:r>
              <a:rPr lang="it-IT" dirty="0"/>
              <a:t> </a:t>
            </a:r>
            <a:r>
              <a:rPr lang="it-IT" dirty="0" err="1"/>
              <a:t>how</a:t>
            </a:r>
            <a:r>
              <a:rPr lang="it-IT" dirty="0"/>
              <a:t> to </a:t>
            </a:r>
            <a:r>
              <a:rPr lang="it-IT" dirty="0" err="1"/>
              <a:t>connect</a:t>
            </a:r>
            <a:r>
              <a:rPr lang="it-IT" dirty="0"/>
              <a:t> a Lidar and </a:t>
            </a:r>
            <a:r>
              <a:rPr lang="it-IT" dirty="0" err="1"/>
              <a:t>how</a:t>
            </a:r>
            <a:r>
              <a:rPr lang="it-IT" dirty="0"/>
              <a:t> to  </a:t>
            </a:r>
            <a:r>
              <a:rPr lang="it-IT" dirty="0" err="1"/>
              <a:t>acquire</a:t>
            </a:r>
            <a:r>
              <a:rPr lang="it-IT" dirty="0"/>
              <a:t> data </a:t>
            </a:r>
            <a:r>
              <a:rPr lang="it-IT" dirty="0" err="1"/>
              <a:t>that</a:t>
            </a:r>
            <a:r>
              <a:rPr lang="it-IT" dirty="0"/>
              <a:t> </a:t>
            </a:r>
            <a:r>
              <a:rPr lang="it-IT" dirty="0" err="1"/>
              <a:t>fits</a:t>
            </a:r>
            <a:r>
              <a:rPr lang="it-IT" dirty="0"/>
              <a:t> </a:t>
            </a:r>
            <a:r>
              <a:rPr lang="it-IT" dirty="0" err="1"/>
              <a:t>properly</a:t>
            </a:r>
            <a:r>
              <a:rPr lang="it-IT" dirty="0"/>
              <a:t> the </a:t>
            </a:r>
            <a:r>
              <a:rPr lang="it-IT" dirty="0" err="1"/>
              <a:t>vibration</a:t>
            </a:r>
            <a:r>
              <a:rPr lang="it-IT" dirty="0"/>
              <a:t> </a:t>
            </a:r>
            <a:r>
              <a:rPr lang="it-IT" dirty="0" err="1"/>
              <a:t>analysis</a:t>
            </a:r>
            <a:r>
              <a:rPr lang="it-IT" dirty="0"/>
              <a:t>.</a:t>
            </a:r>
            <a:endParaRPr lang="en-GB" dirty="0"/>
          </a:p>
        </p:txBody>
      </p:sp>
      <p:sp>
        <p:nvSpPr>
          <p:cNvPr id="14" name="CasellaDiTesto 13">
            <a:extLst>
              <a:ext uri="{FF2B5EF4-FFF2-40B4-BE49-F238E27FC236}">
                <a16:creationId xmlns:a16="http://schemas.microsoft.com/office/drawing/2014/main" id="{213C0E0D-374F-4D75-83AF-F5CA176E4D71}"/>
              </a:ext>
            </a:extLst>
          </p:cNvPr>
          <p:cNvSpPr txBox="1"/>
          <p:nvPr/>
        </p:nvSpPr>
        <p:spPr>
          <a:xfrm>
            <a:off x="699763" y="3527689"/>
            <a:ext cx="6035243" cy="369332"/>
          </a:xfrm>
          <a:prstGeom prst="rect">
            <a:avLst/>
          </a:prstGeom>
          <a:noFill/>
        </p:spPr>
        <p:txBody>
          <a:bodyPr wrap="square" rtlCol="0">
            <a:spAutoFit/>
          </a:bodyPr>
          <a:lstStyle/>
          <a:p>
            <a:r>
              <a:rPr lang="it-IT" b="1" dirty="0" err="1"/>
              <a:t>Makeover</a:t>
            </a:r>
            <a:r>
              <a:rPr lang="it-IT" b="1" dirty="0"/>
              <a:t> of the sensing part of the </a:t>
            </a:r>
            <a:r>
              <a:rPr lang="it-IT" b="1" dirty="0" err="1"/>
              <a:t>most</a:t>
            </a:r>
            <a:r>
              <a:rPr lang="it-IT" b="1" dirty="0"/>
              <a:t> </a:t>
            </a:r>
            <a:r>
              <a:rPr lang="it-IT" b="1" dirty="0" err="1"/>
              <a:t>used</a:t>
            </a:r>
            <a:r>
              <a:rPr lang="it-IT" b="1" dirty="0"/>
              <a:t> technique </a:t>
            </a:r>
            <a:endParaRPr lang="en-GB" b="1" dirty="0"/>
          </a:p>
        </p:txBody>
      </p:sp>
    </p:spTree>
    <p:extLst>
      <p:ext uri="{BB962C8B-B14F-4D97-AF65-F5344CB8AC3E}">
        <p14:creationId xmlns:p14="http://schemas.microsoft.com/office/powerpoint/2010/main" val="2990219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4235"/>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5</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2648" y="6315884"/>
            <a:ext cx="1626704" cy="405591"/>
          </a:xfrm>
          <a:prstGeom prst="rect">
            <a:avLst/>
          </a:prstGeom>
        </p:spPr>
      </p:pic>
      <p:sp>
        <p:nvSpPr>
          <p:cNvPr id="26" name="Titolo 1">
            <a:extLst>
              <a:ext uri="{FF2B5EF4-FFF2-40B4-BE49-F238E27FC236}">
                <a16:creationId xmlns:a16="http://schemas.microsoft.com/office/drawing/2014/main" id="{FE56A753-1745-4914-82CF-D191F6E98775}"/>
              </a:ext>
            </a:extLst>
          </p:cNvPr>
          <p:cNvSpPr>
            <a:spLocks noGrp="1"/>
          </p:cNvSpPr>
          <p:nvPr>
            <p:ph type="ctrTitle"/>
          </p:nvPr>
        </p:nvSpPr>
        <p:spPr>
          <a:xfrm>
            <a:off x="190852" y="0"/>
            <a:ext cx="7124348" cy="668282"/>
          </a:xfrm>
        </p:spPr>
        <p:txBody>
          <a:bodyPr>
            <a:noAutofit/>
          </a:bodyPr>
          <a:lstStyle/>
          <a:p>
            <a:pPr algn="l"/>
            <a:r>
              <a:rPr lang="it-IT" sz="4000" b="1" dirty="0" err="1">
                <a:solidFill>
                  <a:schemeClr val="bg1"/>
                </a:solidFill>
                <a:cs typeface="Times New Roman" panose="02020603050405020304" pitchFamily="18" charset="0"/>
              </a:rPr>
              <a:t>What</a:t>
            </a:r>
            <a:r>
              <a:rPr lang="it-IT" sz="4000" b="1" dirty="0">
                <a:solidFill>
                  <a:schemeClr val="bg1"/>
                </a:solidFill>
                <a:cs typeface="Times New Roman" panose="02020603050405020304" pitchFamily="18" charset="0"/>
              </a:rPr>
              <a:t> </a:t>
            </a:r>
            <a:r>
              <a:rPr lang="it-IT" sz="4000" b="1" dirty="0" err="1">
                <a:solidFill>
                  <a:schemeClr val="bg1"/>
                </a:solidFill>
                <a:cs typeface="Times New Roman" panose="02020603050405020304" pitchFamily="18" charset="0"/>
              </a:rPr>
              <a:t>already</a:t>
            </a:r>
            <a:r>
              <a:rPr lang="it-IT" sz="4000" b="1" dirty="0">
                <a:solidFill>
                  <a:schemeClr val="bg1"/>
                </a:solidFill>
                <a:cs typeface="Times New Roman" panose="02020603050405020304" pitchFamily="18" charset="0"/>
              </a:rPr>
              <a:t> </a:t>
            </a:r>
            <a:r>
              <a:rPr lang="it-IT" sz="4000" b="1" dirty="0" err="1">
                <a:solidFill>
                  <a:schemeClr val="bg1"/>
                </a:solidFill>
                <a:cs typeface="Times New Roman" panose="02020603050405020304" pitchFamily="18" charset="0"/>
              </a:rPr>
              <a:t>done</a:t>
            </a:r>
            <a:r>
              <a:rPr lang="it-IT" sz="4000" b="1" dirty="0">
                <a:solidFill>
                  <a:schemeClr val="bg1"/>
                </a:solidFill>
                <a:cs typeface="Times New Roman" panose="02020603050405020304" pitchFamily="18" charset="0"/>
              </a:rPr>
              <a:t>:</a:t>
            </a:r>
          </a:p>
        </p:txBody>
      </p:sp>
      <p:pic>
        <p:nvPicPr>
          <p:cNvPr id="4" name="Immagine 3" descr="Immagine che contiene elettronico&#10;&#10;Descrizione generata automaticamente">
            <a:extLst>
              <a:ext uri="{FF2B5EF4-FFF2-40B4-BE49-F238E27FC236}">
                <a16:creationId xmlns:a16="http://schemas.microsoft.com/office/drawing/2014/main" id="{099F2985-C132-4A18-8610-7F074D23A4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03137" y="952858"/>
            <a:ext cx="2214926" cy="1609513"/>
          </a:xfrm>
          <a:prstGeom prst="rect">
            <a:avLst/>
          </a:prstGeom>
        </p:spPr>
      </p:pic>
      <p:sp>
        <p:nvSpPr>
          <p:cNvPr id="7" name="Figura a mano libera: forma 6">
            <a:extLst>
              <a:ext uri="{FF2B5EF4-FFF2-40B4-BE49-F238E27FC236}">
                <a16:creationId xmlns:a16="http://schemas.microsoft.com/office/drawing/2014/main" id="{DB70E8EC-B49A-4072-B7DC-B466ED6CE5F0}"/>
              </a:ext>
            </a:extLst>
          </p:cNvPr>
          <p:cNvSpPr/>
          <p:nvPr/>
        </p:nvSpPr>
        <p:spPr>
          <a:xfrm>
            <a:off x="9604352" y="2564371"/>
            <a:ext cx="699521" cy="956345"/>
          </a:xfrm>
          <a:custGeom>
            <a:avLst/>
            <a:gdLst>
              <a:gd name="connsiteX0" fmla="*/ 177243 w 699521"/>
              <a:gd name="connsiteY0" fmla="*/ 0 h 956345"/>
              <a:gd name="connsiteX1" fmla="*/ 697360 w 699521"/>
              <a:gd name="connsiteY1" fmla="*/ 352338 h 956345"/>
              <a:gd name="connsiteX2" fmla="*/ 1074 w 699521"/>
              <a:gd name="connsiteY2" fmla="*/ 536896 h 956345"/>
              <a:gd name="connsiteX3" fmla="*/ 537969 w 699521"/>
              <a:gd name="connsiteY3" fmla="*/ 872455 h 956345"/>
              <a:gd name="connsiteX4" fmla="*/ 537969 w 699521"/>
              <a:gd name="connsiteY4" fmla="*/ 956345 h 956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9521" h="956345">
                <a:moveTo>
                  <a:pt x="177243" y="0"/>
                </a:moveTo>
                <a:cubicBezTo>
                  <a:pt x="451982" y="131427"/>
                  <a:pt x="726722" y="262855"/>
                  <a:pt x="697360" y="352338"/>
                </a:cubicBezTo>
                <a:cubicBezTo>
                  <a:pt x="667999" y="441821"/>
                  <a:pt x="27639" y="450210"/>
                  <a:pt x="1074" y="536896"/>
                </a:cubicBezTo>
                <a:cubicBezTo>
                  <a:pt x="-25491" y="623582"/>
                  <a:pt x="448487" y="802547"/>
                  <a:pt x="537969" y="872455"/>
                </a:cubicBezTo>
                <a:cubicBezTo>
                  <a:pt x="627451" y="942363"/>
                  <a:pt x="522589" y="925585"/>
                  <a:pt x="537969" y="956345"/>
                </a:cubicBezTo>
              </a:path>
            </a:pathLst>
          </a:cu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CasellaDiTesto 9">
            <a:extLst>
              <a:ext uri="{FF2B5EF4-FFF2-40B4-BE49-F238E27FC236}">
                <a16:creationId xmlns:a16="http://schemas.microsoft.com/office/drawing/2014/main" id="{025438C0-F683-44FC-BD88-10B6D335D5EE}"/>
              </a:ext>
            </a:extLst>
          </p:cNvPr>
          <p:cNvSpPr txBox="1"/>
          <p:nvPr/>
        </p:nvSpPr>
        <p:spPr>
          <a:xfrm>
            <a:off x="10276943" y="2917136"/>
            <a:ext cx="1057124" cy="261610"/>
          </a:xfrm>
          <a:prstGeom prst="rect">
            <a:avLst/>
          </a:prstGeom>
          <a:noFill/>
        </p:spPr>
        <p:txBody>
          <a:bodyPr wrap="square" rtlCol="0">
            <a:spAutoFit/>
          </a:bodyPr>
          <a:lstStyle/>
          <a:p>
            <a:r>
              <a:rPr lang="it-IT" sz="1050" dirty="0"/>
              <a:t>Ethernet </a:t>
            </a:r>
            <a:r>
              <a:rPr lang="it-IT" sz="1050" dirty="0" err="1"/>
              <a:t>cable</a:t>
            </a:r>
            <a:endParaRPr lang="en-GB" sz="1050" dirty="0"/>
          </a:p>
        </p:txBody>
      </p:sp>
      <p:pic>
        <p:nvPicPr>
          <p:cNvPr id="35" name="Immagine 34" descr="Immagine che contiene ingranaggio&#10;&#10;Descrizione generata automaticamente">
            <a:extLst>
              <a:ext uri="{FF2B5EF4-FFF2-40B4-BE49-F238E27FC236}">
                <a16:creationId xmlns:a16="http://schemas.microsoft.com/office/drawing/2014/main" id="{9FD2B567-77CE-4073-A1E2-CFC9BAD55A2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30642" y="3529079"/>
            <a:ext cx="1855053" cy="1855053"/>
          </a:xfrm>
          <a:prstGeom prst="rect">
            <a:avLst/>
          </a:prstGeom>
        </p:spPr>
      </p:pic>
      <p:pic>
        <p:nvPicPr>
          <p:cNvPr id="13" name="Immagine 12">
            <a:extLst>
              <a:ext uri="{FF2B5EF4-FFF2-40B4-BE49-F238E27FC236}">
                <a16:creationId xmlns:a16="http://schemas.microsoft.com/office/drawing/2014/main" id="{F39A9564-DCAD-4ECB-8C2B-711C6387224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536573" y="1552846"/>
            <a:ext cx="1446648" cy="384567"/>
          </a:xfrm>
          <a:prstGeom prst="rect">
            <a:avLst/>
          </a:prstGeom>
        </p:spPr>
      </p:pic>
      <p:sp>
        <p:nvSpPr>
          <p:cNvPr id="15" name="Segno di addizione 14">
            <a:extLst>
              <a:ext uri="{FF2B5EF4-FFF2-40B4-BE49-F238E27FC236}">
                <a16:creationId xmlns:a16="http://schemas.microsoft.com/office/drawing/2014/main" id="{D50CEFD3-C52E-4D1F-891D-B7D3B429662F}"/>
              </a:ext>
            </a:extLst>
          </p:cNvPr>
          <p:cNvSpPr/>
          <p:nvPr/>
        </p:nvSpPr>
        <p:spPr>
          <a:xfrm>
            <a:off x="9790381" y="1533860"/>
            <a:ext cx="486562" cy="486144"/>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CasellaDiTesto 17">
            <a:extLst>
              <a:ext uri="{FF2B5EF4-FFF2-40B4-BE49-F238E27FC236}">
                <a16:creationId xmlns:a16="http://schemas.microsoft.com/office/drawing/2014/main" id="{995AA322-18C4-47C9-9979-4FA163D1C046}"/>
              </a:ext>
            </a:extLst>
          </p:cNvPr>
          <p:cNvSpPr txBox="1"/>
          <p:nvPr/>
        </p:nvSpPr>
        <p:spPr>
          <a:xfrm>
            <a:off x="518709" y="1478216"/>
            <a:ext cx="6476301" cy="1988365"/>
          </a:xfrm>
          <a:prstGeom prst="rect">
            <a:avLst/>
          </a:prstGeom>
          <a:noFill/>
        </p:spPr>
        <p:txBody>
          <a:bodyPr wrap="square" rtlCol="0">
            <a:spAutoFit/>
          </a:bodyPr>
          <a:lstStyle/>
          <a:p>
            <a:pPr marL="285750" indent="-285750">
              <a:buFont typeface="Arial" panose="020B0604020202020204" pitchFamily="34" charset="0"/>
              <a:buChar char="•"/>
            </a:pPr>
            <a:r>
              <a:rPr lang="it-IT" dirty="0"/>
              <a:t>Set the </a:t>
            </a:r>
            <a:r>
              <a:rPr lang="it-IT" dirty="0" err="1"/>
              <a:t>comunication</a:t>
            </a:r>
            <a:r>
              <a:rPr lang="it-IT" dirty="0"/>
              <a:t> </a:t>
            </a:r>
            <a:r>
              <a:rPr lang="it-IT" dirty="0" err="1"/>
              <a:t>between</a:t>
            </a:r>
            <a:r>
              <a:rPr lang="it-IT" dirty="0"/>
              <a:t> </a:t>
            </a:r>
            <a:r>
              <a:rPr lang="it-IT" b="1" dirty="0"/>
              <a:t>the board and the Lidar</a:t>
            </a:r>
          </a:p>
          <a:p>
            <a:pPr marL="800100" lvl="1" indent="-342900">
              <a:lnSpc>
                <a:spcPct val="150000"/>
              </a:lnSpc>
              <a:buFont typeface="+mj-lt"/>
              <a:buAutoNum type="arabicPeriod"/>
            </a:pPr>
            <a:r>
              <a:rPr lang="en-GB" dirty="0"/>
              <a:t>Jetson nano </a:t>
            </a:r>
            <a:r>
              <a:rPr lang="en-GB" dirty="0">
                <a:sym typeface="Wingdings" panose="05000000000000000000" pitchFamily="2" charset="2"/>
              </a:rPr>
              <a:t>Ubuntu desktop 18.04 + ROS melodic</a:t>
            </a:r>
          </a:p>
          <a:p>
            <a:pPr marL="800100" lvl="1" indent="-342900">
              <a:lnSpc>
                <a:spcPct val="150000"/>
              </a:lnSpc>
              <a:buFont typeface="+mj-lt"/>
              <a:buAutoNum type="arabicPeriod"/>
            </a:pPr>
            <a:r>
              <a:rPr lang="en-GB" dirty="0">
                <a:sym typeface="Wingdings" panose="05000000000000000000" pitchFamily="2" charset="2"/>
              </a:rPr>
              <a:t>Set Lidar’s </a:t>
            </a:r>
            <a:r>
              <a:rPr lang="en-GB" dirty="0" err="1">
                <a:sym typeface="Wingdings" panose="05000000000000000000" pitchFamily="2" charset="2"/>
              </a:rPr>
              <a:t>ip</a:t>
            </a:r>
            <a:r>
              <a:rPr lang="en-GB" dirty="0">
                <a:sym typeface="Wingdings" panose="05000000000000000000" pitchFamily="2" charset="2"/>
              </a:rPr>
              <a:t> Using SOPAS Engineering Tool</a:t>
            </a:r>
          </a:p>
          <a:p>
            <a:pPr marL="800100" lvl="1" indent="-342900">
              <a:lnSpc>
                <a:spcPct val="150000"/>
              </a:lnSpc>
              <a:buFont typeface="+mj-lt"/>
              <a:buAutoNum type="arabicPeriod"/>
            </a:pPr>
            <a:r>
              <a:rPr lang="en-GB" dirty="0"/>
              <a:t>Set board </a:t>
            </a:r>
            <a:r>
              <a:rPr lang="en-GB" dirty="0" err="1"/>
              <a:t>ip</a:t>
            </a:r>
            <a:r>
              <a:rPr lang="en-GB" dirty="0"/>
              <a:t> </a:t>
            </a:r>
            <a:endParaRPr lang="en-GB" dirty="0">
              <a:sym typeface="Wingdings" panose="05000000000000000000" pitchFamily="2" charset="2"/>
            </a:endParaRPr>
          </a:p>
          <a:p>
            <a:pPr marL="800100" lvl="1" indent="-342900">
              <a:lnSpc>
                <a:spcPct val="150000"/>
              </a:lnSpc>
              <a:buFont typeface="+mj-lt"/>
              <a:buAutoNum type="arabicPeriod"/>
            </a:pPr>
            <a:r>
              <a:rPr lang="en-GB" dirty="0">
                <a:sym typeface="Wingdings" panose="05000000000000000000" pitchFamily="2" charset="2"/>
              </a:rPr>
              <a:t>Installed Sick’s ROS node</a:t>
            </a:r>
            <a:endParaRPr lang="en-GB" dirty="0"/>
          </a:p>
        </p:txBody>
      </p:sp>
      <p:pic>
        <p:nvPicPr>
          <p:cNvPr id="21" name="Immagine 20">
            <a:extLst>
              <a:ext uri="{FF2B5EF4-FFF2-40B4-BE49-F238E27FC236}">
                <a16:creationId xmlns:a16="http://schemas.microsoft.com/office/drawing/2014/main" id="{CE516B68-DFB9-49A6-A6F3-379F67F916B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56181" y="1852026"/>
            <a:ext cx="445763" cy="392665"/>
          </a:xfrm>
          <a:prstGeom prst="rect">
            <a:avLst/>
          </a:prstGeom>
        </p:spPr>
      </p:pic>
      <p:pic>
        <p:nvPicPr>
          <p:cNvPr id="38" name="Immagine 37">
            <a:extLst>
              <a:ext uri="{FF2B5EF4-FFF2-40B4-BE49-F238E27FC236}">
                <a16:creationId xmlns:a16="http://schemas.microsoft.com/office/drawing/2014/main" id="{7D3C1D68-9032-4A5E-B54A-A7D1C627C9D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07263" y="2649878"/>
            <a:ext cx="445763" cy="392665"/>
          </a:xfrm>
          <a:prstGeom prst="rect">
            <a:avLst/>
          </a:prstGeom>
        </p:spPr>
      </p:pic>
      <p:sp>
        <p:nvSpPr>
          <p:cNvPr id="22" name="CasellaDiTesto 21">
            <a:extLst>
              <a:ext uri="{FF2B5EF4-FFF2-40B4-BE49-F238E27FC236}">
                <a16:creationId xmlns:a16="http://schemas.microsoft.com/office/drawing/2014/main" id="{43B95854-0EA9-4469-8102-D968ECA9366E}"/>
              </a:ext>
            </a:extLst>
          </p:cNvPr>
          <p:cNvSpPr txBox="1"/>
          <p:nvPr/>
        </p:nvSpPr>
        <p:spPr>
          <a:xfrm>
            <a:off x="549849" y="3742574"/>
            <a:ext cx="6445161" cy="1477328"/>
          </a:xfrm>
          <a:prstGeom prst="rect">
            <a:avLst/>
          </a:prstGeom>
          <a:noFill/>
        </p:spPr>
        <p:txBody>
          <a:bodyPr wrap="square" rtlCol="0">
            <a:spAutoFit/>
          </a:bodyPr>
          <a:lstStyle/>
          <a:p>
            <a:r>
              <a:rPr lang="it-IT" dirty="0" err="1"/>
              <a:t>Solved</a:t>
            </a:r>
            <a:r>
              <a:rPr lang="it-IT" dirty="0"/>
              <a:t> </a:t>
            </a:r>
            <a:r>
              <a:rPr lang="it-IT" dirty="0" err="1"/>
              <a:t>Problems</a:t>
            </a:r>
            <a:r>
              <a:rPr lang="it-IT" dirty="0"/>
              <a:t>:</a:t>
            </a:r>
          </a:p>
          <a:p>
            <a:pPr marL="285750" indent="-285750">
              <a:buFont typeface="Arial" panose="020B0604020202020204" pitchFamily="34" charset="0"/>
              <a:buChar char="•"/>
            </a:pPr>
            <a:r>
              <a:rPr lang="it-IT" dirty="0"/>
              <a:t>Set </a:t>
            </a:r>
            <a:r>
              <a:rPr lang="it-IT" dirty="0" err="1"/>
              <a:t>two</a:t>
            </a:r>
            <a:r>
              <a:rPr lang="it-IT" dirty="0"/>
              <a:t> </a:t>
            </a:r>
            <a:r>
              <a:rPr lang="it-IT" dirty="0" err="1"/>
              <a:t>different</a:t>
            </a:r>
            <a:r>
              <a:rPr lang="it-IT" dirty="0"/>
              <a:t> IP of the device and the board </a:t>
            </a:r>
            <a:r>
              <a:rPr lang="it-IT" dirty="0" err="1"/>
              <a:t>but</a:t>
            </a:r>
            <a:r>
              <a:rPr lang="it-IT" dirty="0"/>
              <a:t> with the </a:t>
            </a:r>
            <a:r>
              <a:rPr lang="it-IT" dirty="0" err="1"/>
              <a:t>same</a:t>
            </a:r>
            <a:r>
              <a:rPr lang="it-IT" dirty="0"/>
              <a:t> </a:t>
            </a:r>
            <a:r>
              <a:rPr lang="it-IT" dirty="0" err="1"/>
              <a:t>subnet</a:t>
            </a:r>
            <a:r>
              <a:rPr lang="it-IT" dirty="0"/>
              <a:t> </a:t>
            </a:r>
            <a:r>
              <a:rPr lang="it-IT" dirty="0" err="1"/>
              <a:t>mask</a:t>
            </a:r>
            <a:endParaRPr lang="it-IT" dirty="0"/>
          </a:p>
          <a:p>
            <a:pPr marL="285750" indent="-285750">
              <a:buFont typeface="Arial" panose="020B0604020202020204" pitchFamily="34" charset="0"/>
              <a:buChar char="•"/>
            </a:pPr>
            <a:r>
              <a:rPr lang="it-IT" dirty="0" err="1"/>
              <a:t>Remove</a:t>
            </a:r>
            <a:r>
              <a:rPr lang="it-IT" dirty="0"/>
              <a:t> </a:t>
            </a:r>
            <a:r>
              <a:rPr lang="it-IT" dirty="0" err="1"/>
              <a:t>safety</a:t>
            </a:r>
            <a:r>
              <a:rPr lang="it-IT" dirty="0"/>
              <a:t> </a:t>
            </a:r>
            <a:r>
              <a:rPr lang="it-IT" dirty="0" err="1"/>
              <a:t>interface</a:t>
            </a:r>
            <a:r>
              <a:rPr lang="it-IT" dirty="0"/>
              <a:t> </a:t>
            </a:r>
            <a:r>
              <a:rPr lang="it-IT" i="1" u="sng" dirty="0"/>
              <a:t>docker0</a:t>
            </a:r>
            <a:r>
              <a:rPr lang="it-IT" i="1" dirty="0"/>
              <a:t> </a:t>
            </a:r>
            <a:r>
              <a:rPr lang="it-IT" dirty="0"/>
              <a:t>(</a:t>
            </a:r>
            <a:r>
              <a:rPr lang="it-IT" dirty="0" err="1"/>
              <a:t>only</a:t>
            </a:r>
            <a:r>
              <a:rPr lang="it-IT" dirty="0"/>
              <a:t> with </a:t>
            </a:r>
            <a:r>
              <a:rPr lang="it-IT" dirty="0" err="1"/>
              <a:t>this</a:t>
            </a:r>
            <a:r>
              <a:rPr lang="it-IT" dirty="0"/>
              <a:t> lidar)</a:t>
            </a:r>
          </a:p>
          <a:p>
            <a:pPr marL="285750" indent="-285750">
              <a:buFont typeface="Arial" panose="020B0604020202020204" pitchFamily="34" charset="0"/>
              <a:buChar char="•"/>
            </a:pPr>
            <a:r>
              <a:rPr lang="en-GB" dirty="0"/>
              <a:t>Use development branch from </a:t>
            </a:r>
            <a:r>
              <a:rPr lang="en-GB" dirty="0" err="1"/>
              <a:t>github</a:t>
            </a:r>
            <a:r>
              <a:rPr lang="en-GB" dirty="0"/>
              <a:t> repository</a:t>
            </a:r>
          </a:p>
        </p:txBody>
      </p:sp>
      <p:pic>
        <p:nvPicPr>
          <p:cNvPr id="6" name="Immagine 5" descr="Immagine che contiene testo&#10;&#10;Descrizione generata automaticamente">
            <a:extLst>
              <a:ext uri="{FF2B5EF4-FFF2-40B4-BE49-F238E27FC236}">
                <a16:creationId xmlns:a16="http://schemas.microsoft.com/office/drawing/2014/main" id="{7B2B9059-B522-4F62-9610-E432DA9F4ACC}"/>
              </a:ext>
            </a:extLst>
          </p:cNvPr>
          <p:cNvPicPr>
            <a:picLocks noChangeAspect="1"/>
          </p:cNvPicPr>
          <p:nvPr/>
        </p:nvPicPr>
        <p:blipFill rotWithShape="1">
          <a:blip r:embed="rId8">
            <a:extLst>
              <a:ext uri="{28A0092B-C50C-407E-A947-70E740481C1C}">
                <a14:useLocalDpi xmlns:a14="http://schemas.microsoft.com/office/drawing/2010/main" val="0"/>
              </a:ext>
            </a:extLst>
          </a:blip>
          <a:srcRect l="2958" t="1991" r="63051" b="83432"/>
          <a:stretch/>
        </p:blipFill>
        <p:spPr>
          <a:xfrm>
            <a:off x="5462245" y="4985732"/>
            <a:ext cx="4067650" cy="981265"/>
          </a:xfrm>
          <a:prstGeom prst="rect">
            <a:avLst/>
          </a:prstGeom>
        </p:spPr>
      </p:pic>
    </p:spTree>
    <p:extLst>
      <p:ext uri="{BB962C8B-B14F-4D97-AF65-F5344CB8AC3E}">
        <p14:creationId xmlns:p14="http://schemas.microsoft.com/office/powerpoint/2010/main" val="1155310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4235"/>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6</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2648" y="6336116"/>
            <a:ext cx="1626704" cy="405591"/>
          </a:xfrm>
          <a:prstGeom prst="rect">
            <a:avLst/>
          </a:prstGeom>
        </p:spPr>
      </p:pic>
      <p:sp>
        <p:nvSpPr>
          <p:cNvPr id="2" name="CasellaDiTesto 1">
            <a:extLst>
              <a:ext uri="{FF2B5EF4-FFF2-40B4-BE49-F238E27FC236}">
                <a16:creationId xmlns:a16="http://schemas.microsoft.com/office/drawing/2014/main" id="{0F9EE7A4-C13E-4FEF-8D2D-B9BF36024504}"/>
              </a:ext>
            </a:extLst>
          </p:cNvPr>
          <p:cNvSpPr txBox="1"/>
          <p:nvPr/>
        </p:nvSpPr>
        <p:spPr>
          <a:xfrm>
            <a:off x="-817258" y="0"/>
            <a:ext cx="6248840" cy="707886"/>
          </a:xfrm>
          <a:prstGeom prst="rect">
            <a:avLst/>
          </a:prstGeom>
          <a:noFill/>
        </p:spPr>
        <p:txBody>
          <a:bodyPr wrap="square" rtlCol="0">
            <a:spAutoFit/>
          </a:bodyPr>
          <a:lstStyle/>
          <a:p>
            <a:pPr algn="ctr"/>
            <a:r>
              <a:rPr lang="it-IT" sz="4000" b="1" dirty="0" err="1">
                <a:solidFill>
                  <a:schemeClr val="bg1"/>
                </a:solidFill>
                <a:latin typeface="+mj-lt"/>
              </a:rPr>
              <a:t>Actual</a:t>
            </a:r>
            <a:r>
              <a:rPr lang="it-IT" sz="4000" b="1" dirty="0">
                <a:solidFill>
                  <a:schemeClr val="bg1"/>
                </a:solidFill>
                <a:latin typeface="+mj-lt"/>
              </a:rPr>
              <a:t> </a:t>
            </a:r>
            <a:r>
              <a:rPr lang="it-IT" sz="4000" b="1" dirty="0" err="1">
                <a:solidFill>
                  <a:schemeClr val="bg1"/>
                </a:solidFill>
                <a:latin typeface="+mj-lt"/>
              </a:rPr>
              <a:t>problem</a:t>
            </a:r>
            <a:r>
              <a:rPr lang="it-IT" sz="4000" b="1" dirty="0">
                <a:solidFill>
                  <a:schemeClr val="bg1"/>
                </a:solidFill>
                <a:latin typeface="+mj-lt"/>
              </a:rPr>
              <a:t>:</a:t>
            </a:r>
          </a:p>
        </p:txBody>
      </p:sp>
      <p:sp>
        <p:nvSpPr>
          <p:cNvPr id="4" name="CasellaDiTesto 3">
            <a:extLst>
              <a:ext uri="{FF2B5EF4-FFF2-40B4-BE49-F238E27FC236}">
                <a16:creationId xmlns:a16="http://schemas.microsoft.com/office/drawing/2014/main" id="{7A99AA6E-4F99-48D7-8B40-58BD7E41944A}"/>
              </a:ext>
            </a:extLst>
          </p:cNvPr>
          <p:cNvSpPr txBox="1"/>
          <p:nvPr/>
        </p:nvSpPr>
        <p:spPr>
          <a:xfrm>
            <a:off x="620786" y="1191236"/>
            <a:ext cx="6409189" cy="369332"/>
          </a:xfrm>
          <a:prstGeom prst="rect">
            <a:avLst/>
          </a:prstGeom>
          <a:noFill/>
        </p:spPr>
        <p:txBody>
          <a:bodyPr wrap="square" rtlCol="0">
            <a:spAutoFit/>
          </a:bodyPr>
          <a:lstStyle/>
          <a:p>
            <a:r>
              <a:rPr lang="it-IT" dirty="0" err="1"/>
              <a:t>Error</a:t>
            </a:r>
            <a:r>
              <a:rPr lang="it-IT" dirty="0"/>
              <a:t> in the </a:t>
            </a:r>
            <a:r>
              <a:rPr lang="it-IT" dirty="0" err="1"/>
              <a:t>comunication</a:t>
            </a:r>
            <a:r>
              <a:rPr lang="it-IT" dirty="0"/>
              <a:t> </a:t>
            </a:r>
            <a:r>
              <a:rPr lang="it-IT" dirty="0" err="1"/>
              <a:t>between</a:t>
            </a:r>
            <a:r>
              <a:rPr lang="it-IT" dirty="0"/>
              <a:t> </a:t>
            </a:r>
            <a:r>
              <a:rPr lang="it-IT" b="1" dirty="0"/>
              <a:t>ROS </a:t>
            </a:r>
            <a:r>
              <a:rPr lang="it-IT" b="1" dirty="0" err="1"/>
              <a:t>node</a:t>
            </a:r>
            <a:r>
              <a:rPr lang="it-IT" b="1" dirty="0"/>
              <a:t> and Lidar</a:t>
            </a:r>
            <a:endParaRPr lang="en-GB" b="1" dirty="0"/>
          </a:p>
        </p:txBody>
      </p:sp>
      <p:sp>
        <p:nvSpPr>
          <p:cNvPr id="7" name="CasellaDiTesto 6">
            <a:extLst>
              <a:ext uri="{FF2B5EF4-FFF2-40B4-BE49-F238E27FC236}">
                <a16:creationId xmlns:a16="http://schemas.microsoft.com/office/drawing/2014/main" id="{6694550F-0290-4FFA-9717-032EC34A89C5}"/>
              </a:ext>
            </a:extLst>
          </p:cNvPr>
          <p:cNvSpPr txBox="1"/>
          <p:nvPr/>
        </p:nvSpPr>
        <p:spPr>
          <a:xfrm>
            <a:off x="562063" y="5661376"/>
            <a:ext cx="7902429" cy="307777"/>
          </a:xfrm>
          <a:prstGeom prst="rect">
            <a:avLst/>
          </a:prstGeom>
          <a:noFill/>
        </p:spPr>
        <p:txBody>
          <a:bodyPr wrap="square" rtlCol="0">
            <a:spAutoFit/>
          </a:bodyPr>
          <a:lstStyle/>
          <a:p>
            <a:r>
              <a:rPr lang="it-IT" sz="1400" dirty="0" err="1"/>
              <a:t>Possible</a:t>
            </a:r>
            <a:r>
              <a:rPr lang="it-IT" sz="1400" dirty="0"/>
              <a:t> </a:t>
            </a:r>
            <a:r>
              <a:rPr lang="it-IT" sz="1400" dirty="0" err="1"/>
              <a:t>solution</a:t>
            </a:r>
            <a:r>
              <a:rPr lang="it-IT" sz="1400" dirty="0"/>
              <a:t>: </a:t>
            </a:r>
            <a:r>
              <a:rPr lang="it-IT" sz="1400" dirty="0" err="1"/>
              <a:t>Restore</a:t>
            </a:r>
            <a:r>
              <a:rPr lang="it-IT" sz="1400" dirty="0"/>
              <a:t> </a:t>
            </a:r>
            <a:r>
              <a:rPr lang="it-IT" sz="1400" dirty="0" err="1"/>
              <a:t>factory</a:t>
            </a:r>
            <a:r>
              <a:rPr lang="it-IT" sz="1400" dirty="0"/>
              <a:t> settings of the Lidar and </a:t>
            </a:r>
            <a:r>
              <a:rPr lang="it-IT" sz="1400" dirty="0" err="1"/>
              <a:t>changing</a:t>
            </a:r>
            <a:r>
              <a:rPr lang="it-IT" sz="1400" dirty="0"/>
              <a:t> </a:t>
            </a:r>
            <a:r>
              <a:rPr lang="it-IT" sz="1400" dirty="0" err="1"/>
              <a:t>parameters</a:t>
            </a:r>
            <a:r>
              <a:rPr lang="it-IT" sz="1400" dirty="0"/>
              <a:t> in the </a:t>
            </a:r>
            <a:r>
              <a:rPr lang="it-IT" sz="1400" dirty="0" err="1"/>
              <a:t>launch</a:t>
            </a:r>
            <a:r>
              <a:rPr lang="it-IT" sz="1400" dirty="0"/>
              <a:t> file</a:t>
            </a:r>
            <a:endParaRPr lang="en-GB" sz="1400" dirty="0"/>
          </a:p>
        </p:txBody>
      </p:sp>
      <p:pic>
        <p:nvPicPr>
          <p:cNvPr id="9" name="Immagine 8" descr="Immagine che contiene testo&#10;&#10;Descrizione generata automaticamente">
            <a:extLst>
              <a:ext uri="{FF2B5EF4-FFF2-40B4-BE49-F238E27FC236}">
                <a16:creationId xmlns:a16="http://schemas.microsoft.com/office/drawing/2014/main" id="{26A1A2AB-6039-42A0-A324-9909C494AE64}"/>
              </a:ext>
            </a:extLst>
          </p:cNvPr>
          <p:cNvPicPr>
            <a:picLocks noChangeAspect="1"/>
          </p:cNvPicPr>
          <p:nvPr/>
        </p:nvPicPr>
        <p:blipFill rotWithShape="1">
          <a:blip r:embed="rId4">
            <a:extLst>
              <a:ext uri="{28A0092B-C50C-407E-A947-70E740481C1C}">
                <a14:useLocalDpi xmlns:a14="http://schemas.microsoft.com/office/drawing/2010/main" val="0"/>
              </a:ext>
            </a:extLst>
          </a:blip>
          <a:srcRect l="3027" t="76575" r="849" b="7315"/>
          <a:stretch/>
        </p:blipFill>
        <p:spPr>
          <a:xfrm>
            <a:off x="369116" y="1602832"/>
            <a:ext cx="11719420" cy="1104842"/>
          </a:xfrm>
          <a:prstGeom prst="rect">
            <a:avLst/>
          </a:prstGeom>
        </p:spPr>
      </p:pic>
      <p:sp>
        <p:nvSpPr>
          <p:cNvPr id="10" name="CasellaDiTesto 9">
            <a:extLst>
              <a:ext uri="{FF2B5EF4-FFF2-40B4-BE49-F238E27FC236}">
                <a16:creationId xmlns:a16="http://schemas.microsoft.com/office/drawing/2014/main" id="{8C408DF8-C160-4894-8610-FA2C4F629B4F}"/>
              </a:ext>
            </a:extLst>
          </p:cNvPr>
          <p:cNvSpPr txBox="1"/>
          <p:nvPr/>
        </p:nvSpPr>
        <p:spPr>
          <a:xfrm>
            <a:off x="4781724" y="2625861"/>
            <a:ext cx="343949" cy="523220"/>
          </a:xfrm>
          <a:prstGeom prst="rect">
            <a:avLst/>
          </a:prstGeom>
          <a:noFill/>
        </p:spPr>
        <p:txBody>
          <a:bodyPr wrap="square" rtlCol="0">
            <a:spAutoFit/>
          </a:bodyPr>
          <a:lstStyle/>
          <a:p>
            <a:r>
              <a:rPr lang="it-IT" sz="2800" b="1" dirty="0"/>
              <a:t>…</a:t>
            </a:r>
            <a:endParaRPr lang="en-GB" sz="2800" b="1" dirty="0"/>
          </a:p>
        </p:txBody>
      </p:sp>
      <p:pic>
        <p:nvPicPr>
          <p:cNvPr id="13" name="Immagine 12" descr="Immagine che contiene testo, elettronico&#10;&#10;Descrizione generata automaticamente">
            <a:extLst>
              <a:ext uri="{FF2B5EF4-FFF2-40B4-BE49-F238E27FC236}">
                <a16:creationId xmlns:a16="http://schemas.microsoft.com/office/drawing/2014/main" id="{60507F0D-24B8-4A87-9542-84B7E65B5D78}"/>
              </a:ext>
            </a:extLst>
          </p:cNvPr>
          <p:cNvPicPr>
            <a:picLocks noChangeAspect="1"/>
          </p:cNvPicPr>
          <p:nvPr/>
        </p:nvPicPr>
        <p:blipFill rotWithShape="1">
          <a:blip r:embed="rId5">
            <a:extLst>
              <a:ext uri="{28A0092B-C50C-407E-A947-70E740481C1C}">
                <a14:useLocalDpi xmlns:a14="http://schemas.microsoft.com/office/drawing/2010/main" val="0"/>
              </a:ext>
            </a:extLst>
          </a:blip>
          <a:srcRect l="3876" t="83890" b="1711"/>
          <a:stretch/>
        </p:blipFill>
        <p:spPr>
          <a:xfrm>
            <a:off x="369116" y="3117947"/>
            <a:ext cx="11719420" cy="987477"/>
          </a:xfrm>
          <a:prstGeom prst="rect">
            <a:avLst/>
          </a:prstGeom>
        </p:spPr>
      </p:pic>
    </p:spTree>
    <p:extLst>
      <p:ext uri="{BB962C8B-B14F-4D97-AF65-F5344CB8AC3E}">
        <p14:creationId xmlns:p14="http://schemas.microsoft.com/office/powerpoint/2010/main" val="3801484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7502"/>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7</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2648" y="6336116"/>
            <a:ext cx="1626704" cy="405591"/>
          </a:xfrm>
          <a:prstGeom prst="rect">
            <a:avLst/>
          </a:prstGeom>
        </p:spPr>
      </p:pic>
      <p:sp>
        <p:nvSpPr>
          <p:cNvPr id="26" name="CasellaDiTesto 25">
            <a:extLst>
              <a:ext uri="{FF2B5EF4-FFF2-40B4-BE49-F238E27FC236}">
                <a16:creationId xmlns:a16="http://schemas.microsoft.com/office/drawing/2014/main" id="{50124B13-A045-4A2B-98EA-CF86EC12EF89}"/>
              </a:ext>
            </a:extLst>
          </p:cNvPr>
          <p:cNvSpPr txBox="1"/>
          <p:nvPr/>
        </p:nvSpPr>
        <p:spPr>
          <a:xfrm>
            <a:off x="389024" y="2036764"/>
            <a:ext cx="5609104" cy="2031325"/>
          </a:xfrm>
          <a:prstGeom prst="rect">
            <a:avLst/>
          </a:prstGeom>
          <a:noFill/>
        </p:spPr>
        <p:txBody>
          <a:bodyPr wrap="square" rtlCol="0">
            <a:spAutoFit/>
          </a:bodyPr>
          <a:lstStyle/>
          <a:p>
            <a:pPr marL="342900" indent="-342900">
              <a:lnSpc>
                <a:spcPct val="150000"/>
              </a:lnSpc>
              <a:buFont typeface="+mj-lt"/>
              <a:buAutoNum type="arabicPeriod"/>
            </a:pPr>
            <a:r>
              <a:rPr lang="it-IT" dirty="0"/>
              <a:t>Set the </a:t>
            </a:r>
            <a:r>
              <a:rPr lang="it-IT" dirty="0" err="1"/>
              <a:t>communication</a:t>
            </a:r>
            <a:r>
              <a:rPr lang="it-IT" dirty="0"/>
              <a:t> </a:t>
            </a:r>
            <a:r>
              <a:rPr lang="it-IT" dirty="0" err="1"/>
              <a:t>between</a:t>
            </a:r>
            <a:r>
              <a:rPr lang="it-IT" dirty="0"/>
              <a:t> ROS and the lidar.</a:t>
            </a:r>
          </a:p>
          <a:p>
            <a:pPr marL="342900" indent="-342900">
              <a:lnSpc>
                <a:spcPct val="150000"/>
              </a:lnSpc>
              <a:buFont typeface="+mj-lt"/>
              <a:buAutoNum type="arabicPeriod"/>
            </a:pPr>
            <a:r>
              <a:rPr lang="it-IT" dirty="0"/>
              <a:t>Set the Lidar in order to </a:t>
            </a:r>
            <a:r>
              <a:rPr lang="it-IT" dirty="0" err="1"/>
              <a:t>acquire</a:t>
            </a:r>
            <a:r>
              <a:rPr lang="it-IT" dirty="0"/>
              <a:t> </a:t>
            </a:r>
            <a:r>
              <a:rPr lang="it-IT" dirty="0" err="1"/>
              <a:t>depth</a:t>
            </a:r>
            <a:r>
              <a:rPr lang="it-IT" dirty="0"/>
              <a:t> of </a:t>
            </a:r>
            <a:r>
              <a:rPr lang="it-IT" dirty="0" err="1"/>
              <a:t>only</a:t>
            </a:r>
            <a:r>
              <a:rPr lang="it-IT" dirty="0"/>
              <a:t> 1 point.</a:t>
            </a:r>
          </a:p>
          <a:p>
            <a:pPr marL="342900" indent="-342900">
              <a:lnSpc>
                <a:spcPct val="150000"/>
              </a:lnSpc>
              <a:buFont typeface="+mj-lt"/>
              <a:buAutoNum type="arabicPeriod"/>
            </a:pPr>
            <a:r>
              <a:rPr lang="it-IT" dirty="0" err="1"/>
              <a:t>Process</a:t>
            </a:r>
            <a:r>
              <a:rPr lang="it-IT" dirty="0"/>
              <a:t> the data (</a:t>
            </a:r>
            <a:r>
              <a:rPr lang="it-IT" dirty="0" err="1"/>
              <a:t>converting</a:t>
            </a:r>
            <a:r>
              <a:rPr lang="it-IT" dirty="0"/>
              <a:t> from </a:t>
            </a:r>
            <a:r>
              <a:rPr lang="it-IT" dirty="0" err="1"/>
              <a:t>binary</a:t>
            </a:r>
            <a:r>
              <a:rPr lang="it-IT" dirty="0"/>
              <a:t> to </a:t>
            </a:r>
            <a:r>
              <a:rPr lang="it-IT" dirty="0" err="1"/>
              <a:t>decimal,filtering</a:t>
            </a:r>
            <a:r>
              <a:rPr lang="it-IT" dirty="0"/>
              <a:t>, FFT).</a:t>
            </a:r>
          </a:p>
          <a:p>
            <a:endParaRPr lang="it-IT" dirty="0"/>
          </a:p>
        </p:txBody>
      </p:sp>
      <p:sp>
        <p:nvSpPr>
          <p:cNvPr id="28" name="Titolo 1">
            <a:extLst>
              <a:ext uri="{FF2B5EF4-FFF2-40B4-BE49-F238E27FC236}">
                <a16:creationId xmlns:a16="http://schemas.microsoft.com/office/drawing/2014/main" id="{041BB819-AC8A-423C-8769-4A93253CFBFF}"/>
              </a:ext>
            </a:extLst>
          </p:cNvPr>
          <p:cNvSpPr>
            <a:spLocks noGrp="1"/>
          </p:cNvSpPr>
          <p:nvPr>
            <p:ph type="ctrTitle"/>
          </p:nvPr>
        </p:nvSpPr>
        <p:spPr>
          <a:xfrm>
            <a:off x="159027" y="15725"/>
            <a:ext cx="2751953" cy="668281"/>
          </a:xfrm>
        </p:spPr>
        <p:txBody>
          <a:bodyPr>
            <a:noAutofit/>
          </a:bodyPr>
          <a:lstStyle/>
          <a:p>
            <a:r>
              <a:rPr lang="it-IT" sz="4000" b="1" dirty="0" err="1">
                <a:solidFill>
                  <a:schemeClr val="bg1"/>
                </a:solidFill>
              </a:rPr>
              <a:t>What</a:t>
            </a:r>
            <a:r>
              <a:rPr lang="it-IT" sz="4000" b="1" dirty="0">
                <a:solidFill>
                  <a:schemeClr val="bg1"/>
                </a:solidFill>
              </a:rPr>
              <a:t> to do:</a:t>
            </a:r>
            <a:endParaRPr lang="it-IT" sz="11500" b="1" dirty="0">
              <a:solidFill>
                <a:schemeClr val="bg1"/>
              </a:solidFill>
              <a:cs typeface="Times New Roman" panose="02020603050405020304" pitchFamily="18" charset="0"/>
            </a:endParaRPr>
          </a:p>
        </p:txBody>
      </p:sp>
      <p:cxnSp>
        <p:nvCxnSpPr>
          <p:cNvPr id="6" name="Connettore 2 5">
            <a:extLst>
              <a:ext uri="{FF2B5EF4-FFF2-40B4-BE49-F238E27FC236}">
                <a16:creationId xmlns:a16="http://schemas.microsoft.com/office/drawing/2014/main" id="{CE8EEEBA-D860-44CE-82A0-BBDBC527BAFE}"/>
              </a:ext>
            </a:extLst>
          </p:cNvPr>
          <p:cNvCxnSpPr>
            <a:cxnSpLocks/>
            <a:stCxn id="26" idx="3"/>
          </p:cNvCxnSpPr>
          <p:nvPr/>
        </p:nvCxnSpPr>
        <p:spPr>
          <a:xfrm>
            <a:off x="5998128" y="3052427"/>
            <a:ext cx="763399" cy="1"/>
          </a:xfrm>
          <a:prstGeom prst="straightConnector1">
            <a:avLst/>
          </a:prstGeom>
          <a:ln w="5715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 name="CasellaDiTesto 11">
            <a:extLst>
              <a:ext uri="{FF2B5EF4-FFF2-40B4-BE49-F238E27FC236}">
                <a16:creationId xmlns:a16="http://schemas.microsoft.com/office/drawing/2014/main" id="{004B8905-AFBD-48FB-AC82-88E6C602F97E}"/>
              </a:ext>
            </a:extLst>
          </p:cNvPr>
          <p:cNvSpPr txBox="1"/>
          <p:nvPr/>
        </p:nvSpPr>
        <p:spPr>
          <a:xfrm>
            <a:off x="6219037" y="3094951"/>
            <a:ext cx="430635" cy="923330"/>
          </a:xfrm>
          <a:prstGeom prst="rect">
            <a:avLst/>
          </a:prstGeom>
          <a:noFill/>
        </p:spPr>
        <p:txBody>
          <a:bodyPr wrap="square" rtlCol="0">
            <a:spAutoFit/>
          </a:bodyPr>
          <a:lstStyle/>
          <a:p>
            <a:r>
              <a:rPr lang="it-IT" b="1" dirty="0"/>
              <a:t>HOW</a:t>
            </a:r>
            <a:endParaRPr lang="en-GB" b="1" dirty="0"/>
          </a:p>
        </p:txBody>
      </p:sp>
      <p:sp>
        <p:nvSpPr>
          <p:cNvPr id="14" name="CasellaDiTesto 13">
            <a:extLst>
              <a:ext uri="{FF2B5EF4-FFF2-40B4-BE49-F238E27FC236}">
                <a16:creationId xmlns:a16="http://schemas.microsoft.com/office/drawing/2014/main" id="{86F544D4-A80E-4CD4-8A62-5B8FEB8FFF77}"/>
              </a:ext>
            </a:extLst>
          </p:cNvPr>
          <p:cNvSpPr txBox="1"/>
          <p:nvPr/>
        </p:nvSpPr>
        <p:spPr>
          <a:xfrm>
            <a:off x="7197754" y="2036764"/>
            <a:ext cx="4530055" cy="2862322"/>
          </a:xfrm>
          <a:prstGeom prst="rect">
            <a:avLst/>
          </a:prstGeom>
          <a:noFill/>
        </p:spPr>
        <p:txBody>
          <a:bodyPr wrap="square" rtlCol="0">
            <a:spAutoFit/>
          </a:bodyPr>
          <a:lstStyle/>
          <a:p>
            <a:pPr marL="342900" indent="-342900">
              <a:buFont typeface="+mj-lt"/>
              <a:buAutoNum type="arabicPeriod"/>
            </a:pPr>
            <a:r>
              <a:rPr lang="it-IT" dirty="0"/>
              <a:t>Solve </a:t>
            </a:r>
            <a:r>
              <a:rPr lang="it-IT" dirty="0" err="1"/>
              <a:t>previous</a:t>
            </a:r>
            <a:r>
              <a:rPr lang="it-IT" dirty="0"/>
              <a:t> </a:t>
            </a:r>
            <a:r>
              <a:rPr lang="it-IT" dirty="0" err="1"/>
              <a:t>problem</a:t>
            </a:r>
            <a:r>
              <a:rPr lang="it-IT" dirty="0"/>
              <a:t> and setting a </a:t>
            </a:r>
            <a:r>
              <a:rPr lang="it-IT" dirty="0" err="1"/>
              <a:t>reasonable</a:t>
            </a:r>
            <a:r>
              <a:rPr lang="it-IT" dirty="0"/>
              <a:t> </a:t>
            </a:r>
            <a:r>
              <a:rPr lang="it-IT" dirty="0" err="1"/>
              <a:t>comunication</a:t>
            </a:r>
            <a:r>
              <a:rPr lang="it-IT" dirty="0"/>
              <a:t> frequency.</a:t>
            </a:r>
          </a:p>
          <a:p>
            <a:pPr marL="342900" indent="-342900">
              <a:buFont typeface="+mj-lt"/>
              <a:buAutoNum type="arabicPeriod"/>
            </a:pPr>
            <a:r>
              <a:rPr lang="it-IT" dirty="0" err="1"/>
              <a:t>Modify</a:t>
            </a:r>
            <a:r>
              <a:rPr lang="it-IT" dirty="0"/>
              <a:t> ROS </a:t>
            </a:r>
            <a:r>
              <a:rPr lang="it-IT" dirty="0" err="1"/>
              <a:t>node</a:t>
            </a:r>
            <a:r>
              <a:rPr lang="it-IT" dirty="0"/>
              <a:t> </a:t>
            </a:r>
            <a:r>
              <a:rPr lang="it-IT" dirty="0" err="1"/>
              <a:t>parameters</a:t>
            </a:r>
            <a:r>
              <a:rPr lang="it-IT" dirty="0"/>
              <a:t> and filtering the point.</a:t>
            </a:r>
          </a:p>
          <a:p>
            <a:pPr marL="342900" indent="-342900">
              <a:buFont typeface="+mj-lt"/>
              <a:buAutoNum type="arabicPeriod"/>
            </a:pPr>
            <a:r>
              <a:rPr lang="it-IT" dirty="0"/>
              <a:t>Create a ROS </a:t>
            </a:r>
            <a:r>
              <a:rPr lang="it-IT" dirty="0" err="1"/>
              <a:t>node</a:t>
            </a:r>
            <a:r>
              <a:rPr lang="it-IT" dirty="0"/>
              <a:t> with </a:t>
            </a:r>
            <a:r>
              <a:rPr lang="it-IT" dirty="0" err="1"/>
              <a:t>manufatcurer’s</a:t>
            </a:r>
            <a:r>
              <a:rPr lang="it-IT" dirty="0"/>
              <a:t> code for </a:t>
            </a:r>
            <a:r>
              <a:rPr lang="it-IT" dirty="0" err="1"/>
              <a:t>translation</a:t>
            </a:r>
            <a:r>
              <a:rPr lang="it-IT" dirty="0"/>
              <a:t> and </a:t>
            </a:r>
            <a:r>
              <a:rPr lang="it-IT" dirty="0" err="1"/>
              <a:t>python</a:t>
            </a:r>
            <a:r>
              <a:rPr lang="it-IT" dirty="0"/>
              <a:t> code base on </a:t>
            </a:r>
            <a:r>
              <a:rPr lang="it-IT" dirty="0" err="1"/>
              <a:t>scipy.fft</a:t>
            </a:r>
            <a:r>
              <a:rPr lang="it-IT" dirty="0"/>
              <a:t> for FFT.</a:t>
            </a:r>
          </a:p>
          <a:p>
            <a:pPr marL="285750" indent="-285750">
              <a:buFont typeface="Arial" panose="020B0604020202020204" pitchFamily="34" charset="0"/>
              <a:buChar char="•"/>
            </a:pPr>
            <a:endParaRPr lang="it-IT" dirty="0"/>
          </a:p>
          <a:p>
            <a:pPr marL="285750" indent="-285750">
              <a:buFont typeface="Arial" panose="020B0604020202020204" pitchFamily="34" charset="0"/>
              <a:buChar char="•"/>
            </a:pPr>
            <a:endParaRPr lang="it-IT" dirty="0"/>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1667300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2002B"/>
        </a:solidFill>
        <a:effectLst/>
      </p:bgPr>
    </p:bg>
    <p:spTree>
      <p:nvGrpSpPr>
        <p:cNvPr id="1" name=""/>
        <p:cNvGrpSpPr/>
        <p:nvPr/>
      </p:nvGrpSpPr>
      <p:grpSpPr>
        <a:xfrm>
          <a:off x="0" y="0"/>
          <a:ext cx="0" cy="0"/>
          <a:chOff x="0" y="0"/>
          <a:chExt cx="0" cy="0"/>
        </a:xfrm>
      </p:grpSpPr>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a:t>Gianluca Salata, 08/09/2021</a:t>
            </a:r>
            <a:endParaRPr lang="it-IT" sz="1400" dirty="0"/>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8</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2648" y="6336116"/>
            <a:ext cx="1626704" cy="405591"/>
          </a:xfrm>
          <a:prstGeom prst="rect">
            <a:avLst/>
          </a:prstGeom>
        </p:spPr>
      </p:pic>
      <p:sp>
        <p:nvSpPr>
          <p:cNvPr id="10" name="CasellaDiTesto 9">
            <a:extLst>
              <a:ext uri="{FF2B5EF4-FFF2-40B4-BE49-F238E27FC236}">
                <a16:creationId xmlns:a16="http://schemas.microsoft.com/office/drawing/2014/main" id="{119418CA-796D-414D-B5DE-CAFB4485070B}"/>
              </a:ext>
            </a:extLst>
          </p:cNvPr>
          <p:cNvSpPr txBox="1"/>
          <p:nvPr/>
        </p:nvSpPr>
        <p:spPr>
          <a:xfrm>
            <a:off x="3848910" y="2844225"/>
            <a:ext cx="4494179" cy="584775"/>
          </a:xfrm>
          <a:prstGeom prst="rect">
            <a:avLst/>
          </a:prstGeom>
          <a:noFill/>
        </p:spPr>
        <p:txBody>
          <a:bodyPr wrap="square" rtlCol="0">
            <a:spAutoFit/>
          </a:bodyPr>
          <a:lstStyle/>
          <a:p>
            <a:r>
              <a:rPr lang="it-IT" sz="3200">
                <a:solidFill>
                  <a:schemeClr val="bg1"/>
                </a:solidFill>
              </a:rPr>
              <a:t>Thanks for the attention!</a:t>
            </a:r>
            <a:endParaRPr lang="en-GB" sz="3200" dirty="0">
              <a:solidFill>
                <a:schemeClr val="bg1"/>
              </a:solidFill>
            </a:endParaRPr>
          </a:p>
        </p:txBody>
      </p:sp>
    </p:spTree>
    <p:extLst>
      <p:ext uri="{BB962C8B-B14F-4D97-AF65-F5344CB8AC3E}">
        <p14:creationId xmlns:p14="http://schemas.microsoft.com/office/powerpoint/2010/main" val="6827299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2002B"/>
        </a:solidFill>
        <a:effectLst/>
      </p:bgPr>
    </p:bg>
    <p:spTree>
      <p:nvGrpSpPr>
        <p:cNvPr id="1" name=""/>
        <p:cNvGrpSpPr/>
        <p:nvPr/>
      </p:nvGrpSpPr>
      <p:grpSpPr>
        <a:xfrm>
          <a:off x="0" y="0"/>
          <a:ext cx="0" cy="0"/>
          <a:chOff x="0" y="0"/>
          <a:chExt cx="0" cy="0"/>
        </a:xfrm>
      </p:grpSpPr>
      <p:sp>
        <p:nvSpPr>
          <p:cNvPr id="2" name="Plassholder for lysbildenummer 1">
            <a:extLst>
              <a:ext uri="{FF2B5EF4-FFF2-40B4-BE49-F238E27FC236}">
                <a16:creationId xmlns:a16="http://schemas.microsoft.com/office/drawing/2014/main" id="{AEBAED9F-009D-8C4B-890F-5EC815D2F06E}"/>
              </a:ext>
            </a:extLst>
          </p:cNvPr>
          <p:cNvSpPr>
            <a:spLocks noGrp="1"/>
          </p:cNvSpPr>
          <p:nvPr>
            <p:ph type="sldNum" sz="quarter" idx="4294967295"/>
          </p:nvPr>
        </p:nvSpPr>
        <p:spPr>
          <a:xfrm>
            <a:off x="8610600" y="6356350"/>
            <a:ext cx="2743200" cy="365125"/>
          </a:xfrm>
        </p:spPr>
        <p:txBody>
          <a:bodyPr/>
          <a:lstStyle/>
          <a:p>
            <a:fld id="{CB34E9FF-35ED-4746-A218-B58892FE7A5D}" type="slidenum">
              <a:rPr lang="nb-NO" smtClean="0"/>
              <a:t>9</a:t>
            </a:fld>
            <a:endParaRPr lang="nb-NO"/>
          </a:p>
        </p:txBody>
      </p:sp>
    </p:spTree>
    <p:extLst>
      <p:ext uri="{BB962C8B-B14F-4D97-AF65-F5344CB8AC3E}">
        <p14:creationId xmlns:p14="http://schemas.microsoft.com/office/powerpoint/2010/main" val="3511852010"/>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UiA - Ly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sjonsmal_aase_kompetanse" id="{EE1CA585-96C9-6549-AD62-C1F98B70B7F0}" vid="{B4C9B46E-BCA9-8E4A-BF35-1DCCB59BA24C}"/>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F06069813A057743ABDC8E36B3BB16C3" ma:contentTypeVersion="10" ma:contentTypeDescription="Creare un nuovo documento." ma:contentTypeScope="" ma:versionID="cd903281ca96cdf337d32366e61f89d0">
  <xsd:schema xmlns:xsd="http://www.w3.org/2001/XMLSchema" xmlns:xs="http://www.w3.org/2001/XMLSchema" xmlns:p="http://schemas.microsoft.com/office/2006/metadata/properties" xmlns:ns3="ffe5c613-e2db-4f7d-a33f-cb69b29c719d" targetNamespace="http://schemas.microsoft.com/office/2006/metadata/properties" ma:root="true" ma:fieldsID="a5de8d6853564e47db227ac04d0208ba" ns3:_="">
    <xsd:import namespace="ffe5c613-e2db-4f7d-a33f-cb69b29c719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MediaLengthInSeconds"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fe5c613-e2db-4f7d-a33f-cb69b29c719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Length (seconds)" ma:internalName="MediaLengthInSeconds" ma:readOnly="true">
      <xsd:simpleType>
        <xsd:restriction base="dms:Unknown"/>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0FBD00D-8083-4CA9-ADBF-603191F720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fe5c613-e2db-4f7d-a33f-cb69b29c71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3EB1DD9-BDB1-49F4-BC41-642D2E58C306}">
  <ds:schemaRefs>
    <ds:schemaRef ds:uri="http://schemas.microsoft.com/sharepoint/v3/contenttype/forms"/>
  </ds:schemaRefs>
</ds:datastoreItem>
</file>

<file path=customXml/itemProps3.xml><?xml version="1.0" encoding="utf-8"?>
<ds:datastoreItem xmlns:ds="http://schemas.openxmlformats.org/officeDocument/2006/customXml" ds:itemID="{528701D5-53FF-499E-ABE4-1D1C12E885E2}">
  <ds:schemaRefs>
    <ds:schemaRef ds:uri="http://schemas.microsoft.com/office/2006/documentManagement/types"/>
    <ds:schemaRef ds:uri="http://purl.org/dc/elements/1.1/"/>
    <ds:schemaRef ds:uri="http://schemas.openxmlformats.org/package/2006/metadata/core-properties"/>
    <ds:schemaRef ds:uri="http://schemas.microsoft.com/office/2006/metadata/properties"/>
    <ds:schemaRef ds:uri="http://schemas.microsoft.com/office/infopath/2007/PartnerControls"/>
    <ds:schemaRef ds:uri="ffe5c613-e2db-4f7d-a33f-cb69b29c719d"/>
    <ds:schemaRef ds:uri="http://purl.org/dc/terms/"/>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637</Words>
  <Application>Microsoft Office PowerPoint</Application>
  <PresentationFormat>Widescreen</PresentationFormat>
  <Paragraphs>91</Paragraphs>
  <Slides>9</Slides>
  <Notes>3</Notes>
  <HiddenSlides>0</HiddenSlides>
  <MMClips>0</MMClips>
  <ScaleCrop>false</ScaleCrop>
  <HeadingPairs>
    <vt:vector size="6" baseType="variant">
      <vt:variant>
        <vt:lpstr>Caratteri utilizzati</vt:lpstr>
      </vt:variant>
      <vt:variant>
        <vt:i4>7</vt:i4>
      </vt:variant>
      <vt:variant>
        <vt:lpstr>Tema</vt:lpstr>
      </vt:variant>
      <vt:variant>
        <vt:i4>2</vt:i4>
      </vt:variant>
      <vt:variant>
        <vt:lpstr>Titoli diapositive</vt:lpstr>
      </vt:variant>
      <vt:variant>
        <vt:i4>9</vt:i4>
      </vt:variant>
    </vt:vector>
  </HeadingPairs>
  <TitlesOfParts>
    <vt:vector size="18" baseType="lpstr">
      <vt:lpstr>Arial</vt:lpstr>
      <vt:lpstr>Calibri</vt:lpstr>
      <vt:lpstr>Calibri Light</vt:lpstr>
      <vt:lpstr>Cambria Math</vt:lpstr>
      <vt:lpstr>Helvetica</vt:lpstr>
      <vt:lpstr>STIXGeneral-Regular</vt:lpstr>
      <vt:lpstr>Times New Roman</vt:lpstr>
      <vt:lpstr>Tema di Office</vt:lpstr>
      <vt:lpstr>UiA - Lys</vt:lpstr>
      <vt:lpstr>Online health status detection of a motor</vt:lpstr>
      <vt:lpstr>State of art:</vt:lpstr>
      <vt:lpstr>State of art:</vt:lpstr>
      <vt:lpstr>Presentazione standard di PowerPoint</vt:lpstr>
      <vt:lpstr>What already done:</vt:lpstr>
      <vt:lpstr>Presentazione standard di PowerPoint</vt:lpstr>
      <vt:lpstr>What to do:</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health status detection of a motor</dc:title>
  <dc:creator>OSPITI</dc:creator>
  <cp:lastModifiedBy>Salata Gianluca</cp:lastModifiedBy>
  <cp:revision>55</cp:revision>
  <dcterms:created xsi:type="dcterms:W3CDTF">2021-08-21T18:24:17Z</dcterms:created>
  <dcterms:modified xsi:type="dcterms:W3CDTF">2021-10-18T15:20:16Z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0x010100F06069813A057743ABDC8E36B3BB16C3</vt:lpwstr>
  </property>
</Properties>
</file>

<file path=docProps/thumbnail.jpeg>
</file>